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spostare la diapositiva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2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38DDCB2-A2E5-486A-BE57-C43E13789CA1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21C392B-9E79-460D-B123-06A712E1277E}" type="slidenum">
              <a:rPr b="0" lang="it-IT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4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418A5C3-DF52-415B-8B83-EC20D0E3DC5C}" type="slidenum">
              <a:rPr b="0" lang="it-IT" sz="1400" spc="-1" strike="noStrike"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4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A91124B-15E7-4794-8220-35596B0A53C2}" type="slidenum">
              <a:rPr b="0" lang="it-IT" sz="1400" spc="-1" strike="noStrike"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4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862479B-B15C-4317-8775-275E731E82EF}" type="slidenum">
              <a:rPr b="0" lang="it-IT" sz="1400" spc="-1" strike="noStrike"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5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C1C9D3E-AE76-42BD-848B-B1C41BC0A716}" type="slidenum">
              <a:rPr b="0" lang="it-IT" sz="1400" spc="-1" strike="noStrike"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BE2A2B7-61EE-4E2D-995C-8A06D13C6332}" type="slidenum">
              <a:rPr b="0" lang="it-IT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58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3BD8E9B-0C49-4E51-B824-45F89DBD01DE}" type="slidenum">
              <a:rPr b="0" lang="it-IT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61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292C3D05-0860-42ED-85E0-3F4F2522FCDE}" type="slidenum">
              <a:rPr b="0" lang="it-IT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518D62E-3328-4945-A1D7-016B0F8052FA}" type="slidenum">
              <a:rPr b="0" lang="it-IT" sz="1400" spc="-1" strike="noStrike"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0279800" y="-17280"/>
            <a:ext cx="1911240" cy="990720"/>
            <a:chOff x="10279800" y="-17280"/>
            <a:chExt cx="1911240" cy="990720"/>
          </a:xfrm>
        </p:grpSpPr>
        <p:sp>
          <p:nvSpPr>
            <p:cNvPr id="1" name="CustomShape 2"/>
            <p:cNvSpPr/>
            <p:nvPr/>
          </p:nvSpPr>
          <p:spPr>
            <a:xfrm>
              <a:off x="10279800" y="-17280"/>
              <a:ext cx="1911240" cy="99072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0564920" y="185760"/>
              <a:ext cx="1340640" cy="500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50000"/>
                </a:lnSpc>
              </a:pPr>
              <a:r>
                <a:rPr b="1" i="1" lang="it-IT" sz="10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PNRR</a:t>
              </a:r>
              <a:endParaRPr b="0" lang="it-IT" sz="1000" spc="-1" strike="noStrike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b="1" i="1" lang="it-IT" sz="8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Regione Lombardia</a:t>
              </a:r>
              <a:endParaRPr b="0" lang="it-IT" sz="800" spc="-1" strike="noStrike">
                <a:latin typeface="Arial"/>
              </a:endParaRPr>
            </a:p>
          </p:txBody>
        </p:sp>
        <p:grpSp>
          <p:nvGrpSpPr>
            <p:cNvPr id="3" name="Group 4"/>
            <p:cNvGrpSpPr/>
            <p:nvPr/>
          </p:nvGrpSpPr>
          <p:grpSpPr>
            <a:xfrm>
              <a:off x="10359360" y="64800"/>
              <a:ext cx="1751040" cy="826560"/>
              <a:chOff x="10359360" y="64800"/>
              <a:chExt cx="1751040" cy="826560"/>
            </a:xfrm>
          </p:grpSpPr>
          <p:sp>
            <p:nvSpPr>
              <p:cNvPr id="4" name="CustomShape 5"/>
              <p:cNvSpPr/>
              <p:nvPr/>
            </p:nvSpPr>
            <p:spPr>
              <a:xfrm>
                <a:off x="11092680" y="74376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" name="CustomShape 6"/>
              <p:cNvSpPr/>
              <p:nvPr/>
            </p:nvSpPr>
            <p:spPr>
              <a:xfrm>
                <a:off x="10359360" y="4255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>
                <a:off x="10501200" y="228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" name="CustomShape 8"/>
              <p:cNvSpPr/>
              <p:nvPr/>
            </p:nvSpPr>
            <p:spPr>
              <a:xfrm>
                <a:off x="10795320" y="114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" name="CustomShape 9"/>
              <p:cNvSpPr/>
              <p:nvPr/>
            </p:nvSpPr>
            <p:spPr>
              <a:xfrm>
                <a:off x="10504800" y="6066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" name="CustomShape 10"/>
              <p:cNvSpPr/>
              <p:nvPr/>
            </p:nvSpPr>
            <p:spPr>
              <a:xfrm>
                <a:off x="10796400" y="711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" name="CustomShape 11"/>
              <p:cNvSpPr/>
              <p:nvPr/>
            </p:nvSpPr>
            <p:spPr>
              <a:xfrm flipH="1">
                <a:off x="11841120" y="4226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" name="CustomShape 12"/>
              <p:cNvSpPr/>
              <p:nvPr/>
            </p:nvSpPr>
            <p:spPr>
              <a:xfrm flipH="1">
                <a:off x="11698920" y="225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" name="CustomShape 13"/>
              <p:cNvSpPr/>
              <p:nvPr/>
            </p:nvSpPr>
            <p:spPr>
              <a:xfrm flipH="1">
                <a:off x="11405160" y="111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" name="CustomShape 14"/>
              <p:cNvSpPr/>
              <p:nvPr/>
            </p:nvSpPr>
            <p:spPr>
              <a:xfrm flipH="1">
                <a:off x="11695320" y="6037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" name="CustomShape 15"/>
              <p:cNvSpPr/>
              <p:nvPr/>
            </p:nvSpPr>
            <p:spPr>
              <a:xfrm flipH="1">
                <a:off x="11404080" y="708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" name="CustomShape 16"/>
              <p:cNvSpPr/>
              <p:nvPr/>
            </p:nvSpPr>
            <p:spPr>
              <a:xfrm>
                <a:off x="11117160" y="648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6" name="PlaceHolder 17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"/>
          <p:cNvGrpSpPr/>
          <p:nvPr/>
        </p:nvGrpSpPr>
        <p:grpSpPr>
          <a:xfrm>
            <a:off x="10279800" y="-17280"/>
            <a:ext cx="1911240" cy="990720"/>
            <a:chOff x="10279800" y="-17280"/>
            <a:chExt cx="1911240" cy="990720"/>
          </a:xfrm>
        </p:grpSpPr>
        <p:sp>
          <p:nvSpPr>
            <p:cNvPr id="55" name="CustomShape 2"/>
            <p:cNvSpPr/>
            <p:nvPr/>
          </p:nvSpPr>
          <p:spPr>
            <a:xfrm>
              <a:off x="10279800" y="-17280"/>
              <a:ext cx="1911240" cy="99072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3"/>
            <p:cNvSpPr/>
            <p:nvPr/>
          </p:nvSpPr>
          <p:spPr>
            <a:xfrm>
              <a:off x="10564920" y="185760"/>
              <a:ext cx="1340640" cy="500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50000"/>
                </a:lnSpc>
              </a:pPr>
              <a:r>
                <a:rPr b="1" i="1" lang="it-IT" sz="10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PNRR</a:t>
              </a:r>
              <a:endParaRPr b="0" lang="it-IT" sz="1000" spc="-1" strike="noStrike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b="1" i="1" lang="it-IT" sz="8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Regione Lombardia</a:t>
              </a:r>
              <a:endParaRPr b="0" lang="it-IT" sz="800" spc="-1" strike="noStrike">
                <a:latin typeface="Arial"/>
              </a:endParaRPr>
            </a:p>
          </p:txBody>
        </p:sp>
        <p:grpSp>
          <p:nvGrpSpPr>
            <p:cNvPr id="57" name="Group 4"/>
            <p:cNvGrpSpPr/>
            <p:nvPr/>
          </p:nvGrpSpPr>
          <p:grpSpPr>
            <a:xfrm>
              <a:off x="10359360" y="64800"/>
              <a:ext cx="1751040" cy="826560"/>
              <a:chOff x="10359360" y="64800"/>
              <a:chExt cx="1751040" cy="826560"/>
            </a:xfrm>
          </p:grpSpPr>
          <p:sp>
            <p:nvSpPr>
              <p:cNvPr id="58" name="CustomShape 5"/>
              <p:cNvSpPr/>
              <p:nvPr/>
            </p:nvSpPr>
            <p:spPr>
              <a:xfrm>
                <a:off x="11092680" y="74376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" name="CustomShape 6"/>
              <p:cNvSpPr/>
              <p:nvPr/>
            </p:nvSpPr>
            <p:spPr>
              <a:xfrm>
                <a:off x="10359360" y="4255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" name="CustomShape 7"/>
              <p:cNvSpPr/>
              <p:nvPr/>
            </p:nvSpPr>
            <p:spPr>
              <a:xfrm>
                <a:off x="10501200" y="228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" name="CustomShape 8"/>
              <p:cNvSpPr/>
              <p:nvPr/>
            </p:nvSpPr>
            <p:spPr>
              <a:xfrm>
                <a:off x="10795320" y="114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" name="CustomShape 9"/>
              <p:cNvSpPr/>
              <p:nvPr/>
            </p:nvSpPr>
            <p:spPr>
              <a:xfrm>
                <a:off x="10504800" y="6066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" name="CustomShape 10"/>
              <p:cNvSpPr/>
              <p:nvPr/>
            </p:nvSpPr>
            <p:spPr>
              <a:xfrm>
                <a:off x="10796400" y="711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" name="CustomShape 11"/>
              <p:cNvSpPr/>
              <p:nvPr/>
            </p:nvSpPr>
            <p:spPr>
              <a:xfrm flipH="1">
                <a:off x="11841120" y="4226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" name="CustomShape 12"/>
              <p:cNvSpPr/>
              <p:nvPr/>
            </p:nvSpPr>
            <p:spPr>
              <a:xfrm flipH="1">
                <a:off x="11698920" y="225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" name="CustomShape 13"/>
              <p:cNvSpPr/>
              <p:nvPr/>
            </p:nvSpPr>
            <p:spPr>
              <a:xfrm flipH="1">
                <a:off x="11405160" y="111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" name="CustomShape 14"/>
              <p:cNvSpPr/>
              <p:nvPr/>
            </p:nvSpPr>
            <p:spPr>
              <a:xfrm flipH="1">
                <a:off x="11695320" y="6037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" name="CustomShape 15"/>
              <p:cNvSpPr/>
              <p:nvPr/>
            </p:nvSpPr>
            <p:spPr>
              <a:xfrm flipH="1">
                <a:off x="11404080" y="708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" name="CustomShape 16"/>
              <p:cNvSpPr/>
              <p:nvPr/>
            </p:nvSpPr>
            <p:spPr>
              <a:xfrm>
                <a:off x="11117160" y="648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70" name="PlaceHolder 17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1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"/>
          <p:cNvGrpSpPr/>
          <p:nvPr/>
        </p:nvGrpSpPr>
        <p:grpSpPr>
          <a:xfrm>
            <a:off x="10279800" y="-17280"/>
            <a:ext cx="1911240" cy="990720"/>
            <a:chOff x="10279800" y="-17280"/>
            <a:chExt cx="1911240" cy="990720"/>
          </a:xfrm>
        </p:grpSpPr>
        <p:sp>
          <p:nvSpPr>
            <p:cNvPr id="109" name="CustomShape 2"/>
            <p:cNvSpPr/>
            <p:nvPr/>
          </p:nvSpPr>
          <p:spPr>
            <a:xfrm>
              <a:off x="10279800" y="-17280"/>
              <a:ext cx="1911240" cy="99072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3"/>
            <p:cNvSpPr/>
            <p:nvPr/>
          </p:nvSpPr>
          <p:spPr>
            <a:xfrm>
              <a:off x="10564920" y="185760"/>
              <a:ext cx="1340640" cy="500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50000"/>
                </a:lnSpc>
              </a:pPr>
              <a:r>
                <a:rPr b="1" i="1" lang="it-IT" sz="10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PNRR</a:t>
              </a:r>
              <a:endParaRPr b="0" lang="it-IT" sz="1000" spc="-1" strike="noStrike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b="1" i="1" lang="it-IT" sz="8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Regione Lombardia</a:t>
              </a:r>
              <a:endParaRPr b="0" lang="it-IT" sz="800" spc="-1" strike="noStrike">
                <a:latin typeface="Arial"/>
              </a:endParaRPr>
            </a:p>
          </p:txBody>
        </p:sp>
        <p:grpSp>
          <p:nvGrpSpPr>
            <p:cNvPr id="111" name="Group 4"/>
            <p:cNvGrpSpPr/>
            <p:nvPr/>
          </p:nvGrpSpPr>
          <p:grpSpPr>
            <a:xfrm>
              <a:off x="10359360" y="64800"/>
              <a:ext cx="1751040" cy="826560"/>
              <a:chOff x="10359360" y="64800"/>
              <a:chExt cx="1751040" cy="826560"/>
            </a:xfrm>
          </p:grpSpPr>
          <p:sp>
            <p:nvSpPr>
              <p:cNvPr id="112" name="CustomShape 5"/>
              <p:cNvSpPr/>
              <p:nvPr/>
            </p:nvSpPr>
            <p:spPr>
              <a:xfrm>
                <a:off x="11092680" y="74376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" name="CustomShape 6"/>
              <p:cNvSpPr/>
              <p:nvPr/>
            </p:nvSpPr>
            <p:spPr>
              <a:xfrm>
                <a:off x="10359360" y="4255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" name="CustomShape 7"/>
              <p:cNvSpPr/>
              <p:nvPr/>
            </p:nvSpPr>
            <p:spPr>
              <a:xfrm>
                <a:off x="10501200" y="228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" name="CustomShape 8"/>
              <p:cNvSpPr/>
              <p:nvPr/>
            </p:nvSpPr>
            <p:spPr>
              <a:xfrm>
                <a:off x="10795320" y="114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6" name="CustomShape 9"/>
              <p:cNvSpPr/>
              <p:nvPr/>
            </p:nvSpPr>
            <p:spPr>
              <a:xfrm>
                <a:off x="10504800" y="6066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7" name="CustomShape 10"/>
              <p:cNvSpPr/>
              <p:nvPr/>
            </p:nvSpPr>
            <p:spPr>
              <a:xfrm>
                <a:off x="10796400" y="711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" name="CustomShape 11"/>
              <p:cNvSpPr/>
              <p:nvPr/>
            </p:nvSpPr>
            <p:spPr>
              <a:xfrm flipH="1">
                <a:off x="11841120" y="4226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9" name="CustomShape 12"/>
              <p:cNvSpPr/>
              <p:nvPr/>
            </p:nvSpPr>
            <p:spPr>
              <a:xfrm flipH="1">
                <a:off x="11698920" y="225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" name="CustomShape 13"/>
              <p:cNvSpPr/>
              <p:nvPr/>
            </p:nvSpPr>
            <p:spPr>
              <a:xfrm flipH="1">
                <a:off x="11405160" y="111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" name="CustomShape 14"/>
              <p:cNvSpPr/>
              <p:nvPr/>
            </p:nvSpPr>
            <p:spPr>
              <a:xfrm flipH="1">
                <a:off x="11695320" y="6037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" name="CustomShape 15"/>
              <p:cNvSpPr/>
              <p:nvPr/>
            </p:nvSpPr>
            <p:spPr>
              <a:xfrm flipH="1">
                <a:off x="11404080" y="708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" name="CustomShape 16"/>
              <p:cNvSpPr/>
              <p:nvPr/>
            </p:nvSpPr>
            <p:spPr>
              <a:xfrm>
                <a:off x="11117160" y="648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24" name="PlaceHolder 17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1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"/>
          <p:cNvGrpSpPr/>
          <p:nvPr/>
        </p:nvGrpSpPr>
        <p:grpSpPr>
          <a:xfrm>
            <a:off x="10279800" y="-17280"/>
            <a:ext cx="1911240" cy="990720"/>
            <a:chOff x="10279800" y="-17280"/>
            <a:chExt cx="1911240" cy="990720"/>
          </a:xfrm>
        </p:grpSpPr>
        <p:sp>
          <p:nvSpPr>
            <p:cNvPr id="163" name="CustomShape 2"/>
            <p:cNvSpPr/>
            <p:nvPr/>
          </p:nvSpPr>
          <p:spPr>
            <a:xfrm>
              <a:off x="10279800" y="-17280"/>
              <a:ext cx="1911240" cy="99072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3"/>
            <p:cNvSpPr/>
            <p:nvPr/>
          </p:nvSpPr>
          <p:spPr>
            <a:xfrm>
              <a:off x="10564920" y="185760"/>
              <a:ext cx="1340640" cy="500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50000"/>
                </a:lnSpc>
              </a:pPr>
              <a:r>
                <a:rPr b="1" i="1" lang="it-IT" sz="10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PNRR</a:t>
              </a:r>
              <a:endParaRPr b="0" lang="it-IT" sz="1000" spc="-1" strike="noStrike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b="1" i="1" lang="it-IT" sz="8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Regione Lombardia</a:t>
              </a:r>
              <a:endParaRPr b="0" lang="it-IT" sz="800" spc="-1" strike="noStrike">
                <a:latin typeface="Arial"/>
              </a:endParaRPr>
            </a:p>
          </p:txBody>
        </p:sp>
        <p:grpSp>
          <p:nvGrpSpPr>
            <p:cNvPr id="165" name="Group 4"/>
            <p:cNvGrpSpPr/>
            <p:nvPr/>
          </p:nvGrpSpPr>
          <p:grpSpPr>
            <a:xfrm>
              <a:off x="10359360" y="64800"/>
              <a:ext cx="1751040" cy="826560"/>
              <a:chOff x="10359360" y="64800"/>
              <a:chExt cx="1751040" cy="826560"/>
            </a:xfrm>
          </p:grpSpPr>
          <p:sp>
            <p:nvSpPr>
              <p:cNvPr id="166" name="CustomShape 5"/>
              <p:cNvSpPr/>
              <p:nvPr/>
            </p:nvSpPr>
            <p:spPr>
              <a:xfrm>
                <a:off x="11092680" y="74376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" name="CustomShape 6"/>
              <p:cNvSpPr/>
              <p:nvPr/>
            </p:nvSpPr>
            <p:spPr>
              <a:xfrm>
                <a:off x="10359360" y="4255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" name="CustomShape 7"/>
              <p:cNvSpPr/>
              <p:nvPr/>
            </p:nvSpPr>
            <p:spPr>
              <a:xfrm>
                <a:off x="10501200" y="228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" name="CustomShape 8"/>
              <p:cNvSpPr/>
              <p:nvPr/>
            </p:nvSpPr>
            <p:spPr>
              <a:xfrm>
                <a:off x="10795320" y="114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" name="CustomShape 9"/>
              <p:cNvSpPr/>
              <p:nvPr/>
            </p:nvSpPr>
            <p:spPr>
              <a:xfrm>
                <a:off x="10504800" y="6066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" name="CustomShape 10"/>
              <p:cNvSpPr/>
              <p:nvPr/>
            </p:nvSpPr>
            <p:spPr>
              <a:xfrm>
                <a:off x="10796400" y="711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" name="CustomShape 11"/>
              <p:cNvSpPr/>
              <p:nvPr/>
            </p:nvSpPr>
            <p:spPr>
              <a:xfrm flipH="1">
                <a:off x="11841120" y="4226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" name="CustomShape 12"/>
              <p:cNvSpPr/>
              <p:nvPr/>
            </p:nvSpPr>
            <p:spPr>
              <a:xfrm flipH="1">
                <a:off x="11698920" y="225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" name="CustomShape 13"/>
              <p:cNvSpPr/>
              <p:nvPr/>
            </p:nvSpPr>
            <p:spPr>
              <a:xfrm flipH="1">
                <a:off x="11405160" y="111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" name="CustomShape 14"/>
              <p:cNvSpPr/>
              <p:nvPr/>
            </p:nvSpPr>
            <p:spPr>
              <a:xfrm flipH="1">
                <a:off x="11695320" y="6037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" name="CustomShape 15"/>
              <p:cNvSpPr/>
              <p:nvPr/>
            </p:nvSpPr>
            <p:spPr>
              <a:xfrm flipH="1">
                <a:off x="11404080" y="708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" name="CustomShape 16"/>
              <p:cNvSpPr/>
              <p:nvPr/>
            </p:nvSpPr>
            <p:spPr>
              <a:xfrm>
                <a:off x="11117160" y="648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78" name="PlaceHolder 17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1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1"/>
          <p:cNvGrpSpPr/>
          <p:nvPr/>
        </p:nvGrpSpPr>
        <p:grpSpPr>
          <a:xfrm>
            <a:off x="10279800" y="-17280"/>
            <a:ext cx="1911240" cy="990720"/>
            <a:chOff x="10279800" y="-17280"/>
            <a:chExt cx="1911240" cy="990720"/>
          </a:xfrm>
        </p:grpSpPr>
        <p:sp>
          <p:nvSpPr>
            <p:cNvPr id="217" name="CustomShape 2"/>
            <p:cNvSpPr/>
            <p:nvPr/>
          </p:nvSpPr>
          <p:spPr>
            <a:xfrm>
              <a:off x="10279800" y="-17280"/>
              <a:ext cx="1911240" cy="99072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3"/>
            <p:cNvSpPr/>
            <p:nvPr/>
          </p:nvSpPr>
          <p:spPr>
            <a:xfrm>
              <a:off x="10564920" y="185760"/>
              <a:ext cx="1340640" cy="500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50000"/>
                </a:lnSpc>
              </a:pPr>
              <a:r>
                <a:rPr b="1" i="1" lang="it-IT" sz="10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PNRR</a:t>
              </a:r>
              <a:endParaRPr b="0" lang="it-IT" sz="1000" spc="-1" strike="noStrike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b="1" i="1" lang="it-IT" sz="8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Regione Lombardia</a:t>
              </a:r>
              <a:endParaRPr b="0" lang="it-IT" sz="800" spc="-1" strike="noStrike">
                <a:latin typeface="Arial"/>
              </a:endParaRPr>
            </a:p>
          </p:txBody>
        </p:sp>
        <p:grpSp>
          <p:nvGrpSpPr>
            <p:cNvPr id="219" name="Group 4"/>
            <p:cNvGrpSpPr/>
            <p:nvPr/>
          </p:nvGrpSpPr>
          <p:grpSpPr>
            <a:xfrm>
              <a:off x="10359360" y="64800"/>
              <a:ext cx="1751040" cy="826560"/>
              <a:chOff x="10359360" y="64800"/>
              <a:chExt cx="1751040" cy="826560"/>
            </a:xfrm>
          </p:grpSpPr>
          <p:sp>
            <p:nvSpPr>
              <p:cNvPr id="220" name="CustomShape 5"/>
              <p:cNvSpPr/>
              <p:nvPr/>
            </p:nvSpPr>
            <p:spPr>
              <a:xfrm>
                <a:off x="11092680" y="74376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" name="CustomShape 6"/>
              <p:cNvSpPr/>
              <p:nvPr/>
            </p:nvSpPr>
            <p:spPr>
              <a:xfrm>
                <a:off x="10359360" y="4255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" name="CustomShape 7"/>
              <p:cNvSpPr/>
              <p:nvPr/>
            </p:nvSpPr>
            <p:spPr>
              <a:xfrm>
                <a:off x="10501200" y="228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3" name="CustomShape 8"/>
              <p:cNvSpPr/>
              <p:nvPr/>
            </p:nvSpPr>
            <p:spPr>
              <a:xfrm>
                <a:off x="10795320" y="114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" name="CustomShape 9"/>
              <p:cNvSpPr/>
              <p:nvPr/>
            </p:nvSpPr>
            <p:spPr>
              <a:xfrm>
                <a:off x="10504800" y="6066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5" name="CustomShape 10"/>
              <p:cNvSpPr/>
              <p:nvPr/>
            </p:nvSpPr>
            <p:spPr>
              <a:xfrm>
                <a:off x="10796400" y="711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CustomShape 11"/>
              <p:cNvSpPr/>
              <p:nvPr/>
            </p:nvSpPr>
            <p:spPr>
              <a:xfrm flipH="1">
                <a:off x="11841120" y="4226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CustomShape 12"/>
              <p:cNvSpPr/>
              <p:nvPr/>
            </p:nvSpPr>
            <p:spPr>
              <a:xfrm flipH="1">
                <a:off x="11698920" y="225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8" name="CustomShape 13"/>
              <p:cNvSpPr/>
              <p:nvPr/>
            </p:nvSpPr>
            <p:spPr>
              <a:xfrm flipH="1">
                <a:off x="11405160" y="111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9" name="CustomShape 14"/>
              <p:cNvSpPr/>
              <p:nvPr/>
            </p:nvSpPr>
            <p:spPr>
              <a:xfrm flipH="1">
                <a:off x="11695320" y="6037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CustomShape 15"/>
              <p:cNvSpPr/>
              <p:nvPr/>
            </p:nvSpPr>
            <p:spPr>
              <a:xfrm flipH="1">
                <a:off x="11404080" y="708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CustomShape 16"/>
              <p:cNvSpPr/>
              <p:nvPr/>
            </p:nvSpPr>
            <p:spPr>
              <a:xfrm>
                <a:off x="11117160" y="648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32" name="PlaceHolder 17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1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1"/>
          <p:cNvGrpSpPr/>
          <p:nvPr/>
        </p:nvGrpSpPr>
        <p:grpSpPr>
          <a:xfrm>
            <a:off x="10279800" y="-17280"/>
            <a:ext cx="1911240" cy="990720"/>
            <a:chOff x="10279800" y="-17280"/>
            <a:chExt cx="1911240" cy="990720"/>
          </a:xfrm>
        </p:grpSpPr>
        <p:sp>
          <p:nvSpPr>
            <p:cNvPr id="271" name="CustomShape 2"/>
            <p:cNvSpPr/>
            <p:nvPr/>
          </p:nvSpPr>
          <p:spPr>
            <a:xfrm>
              <a:off x="10279800" y="-17280"/>
              <a:ext cx="1911240" cy="99072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CustomShape 3"/>
            <p:cNvSpPr/>
            <p:nvPr/>
          </p:nvSpPr>
          <p:spPr>
            <a:xfrm>
              <a:off x="10564920" y="185760"/>
              <a:ext cx="1340640" cy="500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50000"/>
                </a:lnSpc>
              </a:pPr>
              <a:r>
                <a:rPr b="1" i="1" lang="it-IT" sz="10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PNRR</a:t>
              </a:r>
              <a:endParaRPr b="0" lang="it-IT" sz="1000" spc="-1" strike="noStrike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b="1" i="1" lang="it-IT" sz="800" spc="-1" strike="noStrike">
                  <a:solidFill>
                    <a:srgbClr val="f2f2f2"/>
                  </a:solidFill>
                  <a:latin typeface="Verdana"/>
                  <a:ea typeface="Verdana"/>
                </a:rPr>
                <a:t>Regione Lombardia</a:t>
              </a:r>
              <a:endParaRPr b="0" lang="it-IT" sz="800" spc="-1" strike="noStrike">
                <a:latin typeface="Arial"/>
              </a:endParaRPr>
            </a:p>
          </p:txBody>
        </p:sp>
        <p:grpSp>
          <p:nvGrpSpPr>
            <p:cNvPr id="273" name="Group 4"/>
            <p:cNvGrpSpPr/>
            <p:nvPr/>
          </p:nvGrpSpPr>
          <p:grpSpPr>
            <a:xfrm>
              <a:off x="10359360" y="64800"/>
              <a:ext cx="1751040" cy="826560"/>
              <a:chOff x="10359360" y="64800"/>
              <a:chExt cx="1751040" cy="826560"/>
            </a:xfrm>
          </p:grpSpPr>
          <p:sp>
            <p:nvSpPr>
              <p:cNvPr id="274" name="CustomShape 5"/>
              <p:cNvSpPr/>
              <p:nvPr/>
            </p:nvSpPr>
            <p:spPr>
              <a:xfrm>
                <a:off x="11092680" y="74376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5" name="CustomShape 6"/>
              <p:cNvSpPr/>
              <p:nvPr/>
            </p:nvSpPr>
            <p:spPr>
              <a:xfrm>
                <a:off x="10359360" y="4255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6" name="CustomShape 7"/>
              <p:cNvSpPr/>
              <p:nvPr/>
            </p:nvSpPr>
            <p:spPr>
              <a:xfrm>
                <a:off x="10501200" y="228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7" name="CustomShape 8"/>
              <p:cNvSpPr/>
              <p:nvPr/>
            </p:nvSpPr>
            <p:spPr>
              <a:xfrm>
                <a:off x="10795320" y="114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CustomShape 9"/>
              <p:cNvSpPr/>
              <p:nvPr/>
            </p:nvSpPr>
            <p:spPr>
              <a:xfrm>
                <a:off x="10504800" y="6066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9" name="CustomShape 10"/>
              <p:cNvSpPr/>
              <p:nvPr/>
            </p:nvSpPr>
            <p:spPr>
              <a:xfrm>
                <a:off x="10796400" y="711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CustomShape 11"/>
              <p:cNvSpPr/>
              <p:nvPr/>
            </p:nvSpPr>
            <p:spPr>
              <a:xfrm flipH="1">
                <a:off x="11841120" y="4226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1" name="CustomShape 12"/>
              <p:cNvSpPr/>
              <p:nvPr/>
            </p:nvSpPr>
            <p:spPr>
              <a:xfrm flipH="1">
                <a:off x="11698920" y="2250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" name="CustomShape 13"/>
              <p:cNvSpPr/>
              <p:nvPr/>
            </p:nvSpPr>
            <p:spPr>
              <a:xfrm flipH="1">
                <a:off x="11405160" y="11124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3" name="CustomShape 14"/>
              <p:cNvSpPr/>
              <p:nvPr/>
            </p:nvSpPr>
            <p:spPr>
              <a:xfrm flipH="1">
                <a:off x="11695320" y="6037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4" name="CustomShape 15"/>
              <p:cNvSpPr/>
              <p:nvPr/>
            </p:nvSpPr>
            <p:spPr>
              <a:xfrm flipH="1">
                <a:off x="11404080" y="70812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5" name="CustomShape 16"/>
              <p:cNvSpPr/>
              <p:nvPr/>
            </p:nvSpPr>
            <p:spPr>
              <a:xfrm>
                <a:off x="11117160" y="64800"/>
                <a:ext cx="268920" cy="1476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 w="936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86" name="PlaceHolder 1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1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51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148;p1" descr=""/>
          <p:cNvPicPr/>
          <p:nvPr/>
        </p:nvPicPr>
        <p:blipFill>
          <a:blip r:embed="rId1"/>
          <a:stretch/>
        </p:blipFill>
        <p:spPr>
          <a:xfrm>
            <a:off x="0" y="-8280"/>
            <a:ext cx="10568160" cy="6877440"/>
          </a:xfrm>
          <a:prstGeom prst="rect">
            <a:avLst/>
          </a:prstGeom>
          <a:ln>
            <a:noFill/>
          </a:ln>
        </p:spPr>
      </p:pic>
      <p:pic>
        <p:nvPicPr>
          <p:cNvPr id="331" name="Google Shape;149;p1" descr=""/>
          <p:cNvPicPr/>
          <p:nvPr/>
        </p:nvPicPr>
        <p:blipFill>
          <a:blip r:embed="rId2"/>
          <a:stretch/>
        </p:blipFill>
        <p:spPr>
          <a:xfrm>
            <a:off x="0" y="-20160"/>
            <a:ext cx="8769600" cy="6875280"/>
          </a:xfrm>
          <a:prstGeom prst="rect">
            <a:avLst/>
          </a:prstGeom>
          <a:ln>
            <a:noFill/>
          </a:ln>
        </p:spPr>
      </p:pic>
      <p:sp>
        <p:nvSpPr>
          <p:cNvPr id="332" name="CustomShape 1"/>
          <p:cNvSpPr/>
          <p:nvPr/>
        </p:nvSpPr>
        <p:spPr>
          <a:xfrm>
            <a:off x="8197560" y="-13320"/>
            <a:ext cx="3993120" cy="6868440"/>
          </a:xfrm>
          <a:prstGeom prst="rect">
            <a:avLst/>
          </a:prstGeom>
          <a:solidFill>
            <a:srgbClr val="2f5597"/>
          </a:solidFill>
          <a:ln w="1260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Calibri"/>
                <a:ea typeface="Calibri"/>
              </a:rPr>
              <a:t>Task Force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MONITORAGGIO &amp; RENDICONTAZIONE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Calibri"/>
                <a:ea typeface="Calibri"/>
              </a:rPr>
              <a:t>Organizzazione GdL per l’attuazione del PNRR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Calibri"/>
                <a:ea typeface="Calibri"/>
              </a:rPr>
              <a:t>Decreto 14246 del 25 ott. 2021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Piano Nazionale di Ripresa e Resilienza - PNRR</a:t>
            </a:r>
            <a:br/>
            <a:r>
              <a:rPr b="1" lang="it-IT" sz="1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Investimento 2.2 “Task force digitalizzazione, monitoraggio e performance” della M1C1 Subinvestimento 2.2.1: “Assistenza tecnica a livello centrale e locale del PNRR”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0000"/>
                </a:solidFill>
                <a:latin typeface="Arial"/>
                <a:ea typeface="Arial"/>
              </a:rPr>
              <a:t>PNRR TRA PRESENTE E FUTURO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0000"/>
                </a:solidFill>
                <a:latin typeface="Arial"/>
                <a:ea typeface="Arial"/>
              </a:rPr>
              <a:t>Seminario UPL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Isa Maggi TF Monitoraggio e rendicontazione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  <a:ea typeface="Calibri"/>
              </a:rPr>
              <a:t>3 APRILE 2025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1428480" y="3686760"/>
            <a:ext cx="326376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14720" y="406080"/>
            <a:ext cx="1051452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 I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 Roadmap 2025 -  </a:t>
            </a:r>
            <a:r>
              <a:rPr b="1" lang="it-IT" sz="2900" spc="-1" strike="noStrike">
                <a:solidFill>
                  <a:srgbClr val="ff0000"/>
                </a:solidFill>
                <a:latin typeface="Arial"/>
                <a:ea typeface="Arial"/>
              </a:rPr>
              <a:t>Strategie adottate per il  raggiungimento target Arretrato/Tempi medi</a:t>
            </a:r>
            <a:endParaRPr b="0" lang="it-IT" sz="2900" spc="-1" strike="noStrike">
              <a:latin typeface="Arial"/>
            </a:endParaRPr>
          </a:p>
        </p:txBody>
      </p:sp>
      <p:pic>
        <p:nvPicPr>
          <p:cNvPr id="402" name="Google Shape;258;p10" descr="Riunione con riempimento a tinta unita"/>
          <p:cNvPicPr/>
          <p:nvPr/>
        </p:nvPicPr>
        <p:blipFill>
          <a:blip r:embed="rId1"/>
          <a:stretch/>
        </p:blipFill>
        <p:spPr>
          <a:xfrm>
            <a:off x="641520" y="1705320"/>
            <a:ext cx="1828440" cy="1828440"/>
          </a:xfrm>
          <a:prstGeom prst="rect">
            <a:avLst/>
          </a:prstGeom>
          <a:ln>
            <a:noFill/>
          </a:ln>
        </p:spPr>
      </p:pic>
      <p:sp>
        <p:nvSpPr>
          <p:cNvPr id="403" name="CustomShape 2"/>
          <p:cNvSpPr/>
          <p:nvPr/>
        </p:nvSpPr>
        <p:spPr>
          <a:xfrm>
            <a:off x="516240" y="3178440"/>
            <a:ext cx="2079360" cy="4460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Arial"/>
                <a:ea typeface="Arial"/>
              </a:rPr>
              <a:t>TAVOLO INTERDISCIPLINARE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4141800" y="2460960"/>
            <a:ext cx="3376080" cy="168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285840" indent="-27900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Education al Data Quality</a:t>
            </a:r>
            <a:endParaRPr b="0" lang="it-IT" sz="1500" spc="-1" strike="noStrike">
              <a:latin typeface="Arial"/>
            </a:endParaRPr>
          </a:p>
          <a:p>
            <a:pPr marL="285840" indent="-27900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Approccio alla segmentazione ed Indicatori di livello 3 per far emergere specificità   di ogni Procedura</a:t>
            </a:r>
            <a:endParaRPr b="0" lang="it-IT" sz="1500" spc="-1" strike="noStrike">
              <a:latin typeface="Arial"/>
            </a:endParaRPr>
          </a:p>
          <a:p>
            <a:pPr marL="285840" indent="-27900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Collegare i risultati all'AT, analisi  quali quantitativa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2886840" y="4124880"/>
            <a:ext cx="9149400" cy="242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Consolidato il tema della Qualità, affidabilità e ripetibilità dei dati.Focus  sulla Cultura del Dato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Monitoraggio dell’Assistenza tecnica e delle  tematiche AT verso una valutazione ex post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Proposto un metodo per l’analisi delle criticità –  segmentazione  e Indicatori 3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Quantificato le componenti dell’arretrato ed  analisi delle discrasie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Creazione  di un Gruppo  di lavoro multidisciplinare su Risultati  e strategie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Individuazione  di 5 Case Study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Condivisione di esperienze per le Task che lavorano nel Gruppo  di Lavoro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Costruzione della</a:t>
            </a:r>
            <a:r>
              <a:rPr b="0" i="1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 legacy</a:t>
            </a: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 in termini  di semplificazione verso l’efficientamento della PA</a:t>
            </a:r>
            <a:endParaRPr b="0" lang="it-IT" sz="1700" spc="-1" strike="noStrike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3876840" y="1726200"/>
            <a:ext cx="3882600" cy="60048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Task Force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Monitoraggio &amp; Rendicontazione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08" name="CustomShape 7"/>
          <p:cNvSpPr/>
          <p:nvPr/>
        </p:nvSpPr>
        <p:spPr>
          <a:xfrm>
            <a:off x="8039160" y="1730160"/>
            <a:ext cx="3920760" cy="60048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Task Force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Tecniche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09" name="CustomShape 8"/>
          <p:cNvSpPr/>
          <p:nvPr/>
        </p:nvSpPr>
        <p:spPr>
          <a:xfrm>
            <a:off x="555840" y="4179240"/>
            <a:ext cx="207936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Arial"/>
              </a:rPr>
              <a:t>COSA ABBIAMO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Arial"/>
              </a:rPr>
              <a:t>FATTO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10" name="CustomShape 9"/>
          <p:cNvSpPr/>
          <p:nvPr/>
        </p:nvSpPr>
        <p:spPr>
          <a:xfrm>
            <a:off x="8039160" y="2414880"/>
            <a:ext cx="3376080" cy="103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Analisi delle criticità </a:t>
            </a:r>
            <a:endParaRPr b="0" lang="it-IT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Quantificazione delle criticità</a:t>
            </a:r>
            <a:endParaRPr b="0" lang="it-IT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Approcci specifici  vs  soluzioni</a:t>
            </a:r>
            <a:endParaRPr b="0" lang="it-IT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</p:txBody>
      </p:sp>
      <p:sp>
        <p:nvSpPr>
          <p:cNvPr id="411" name="CustomShape 10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605880" y="421560"/>
            <a:ext cx="1051452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 I 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Una  strategia vincente: la Segmentazione arretrato/tempi e l’indicatore 3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605880" y="2592000"/>
            <a:ext cx="772920" cy="288936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3"/>
          <p:cNvSpPr/>
          <p:nvPr/>
        </p:nvSpPr>
        <p:spPr>
          <a:xfrm>
            <a:off x="1501200" y="2946240"/>
            <a:ext cx="772920" cy="253512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4"/>
          <p:cNvSpPr/>
          <p:nvPr/>
        </p:nvSpPr>
        <p:spPr>
          <a:xfrm>
            <a:off x="528840" y="5537880"/>
            <a:ext cx="100116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Arretrato 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Baseline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16" name="CustomShape 5"/>
          <p:cNvSpPr/>
          <p:nvPr/>
        </p:nvSpPr>
        <p:spPr>
          <a:xfrm>
            <a:off x="1451160" y="5568840"/>
            <a:ext cx="100116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Arretrato 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Tempo 1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17" name="CustomShape 6"/>
          <p:cNvSpPr/>
          <p:nvPr/>
        </p:nvSpPr>
        <p:spPr>
          <a:xfrm>
            <a:off x="679680" y="2266560"/>
            <a:ext cx="65232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2300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18" name="CustomShape 7"/>
          <p:cNvSpPr/>
          <p:nvPr/>
        </p:nvSpPr>
        <p:spPr>
          <a:xfrm>
            <a:off x="1597680" y="2601000"/>
            <a:ext cx="65232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2000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19" name="CustomShape 8"/>
          <p:cNvSpPr/>
          <p:nvPr/>
        </p:nvSpPr>
        <p:spPr>
          <a:xfrm>
            <a:off x="2494080" y="3087360"/>
            <a:ext cx="664560" cy="215676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56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9"/>
          <p:cNvSpPr/>
          <p:nvPr/>
        </p:nvSpPr>
        <p:spPr>
          <a:xfrm>
            <a:off x="7367040" y="4425840"/>
            <a:ext cx="772920" cy="104580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1538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10"/>
          <p:cNvSpPr/>
          <p:nvPr/>
        </p:nvSpPr>
        <p:spPr>
          <a:xfrm>
            <a:off x="4363200" y="3164040"/>
            <a:ext cx="772920" cy="979920"/>
          </a:xfrm>
          <a:prstGeom prst="rect">
            <a:avLst/>
          </a:prstGeom>
          <a:solidFill>
            <a:srgbClr val="8da9db"/>
          </a:solidFill>
          <a:ln w="25560">
            <a:solidFill>
              <a:schemeClr val="dk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11"/>
          <p:cNvSpPr/>
          <p:nvPr/>
        </p:nvSpPr>
        <p:spPr>
          <a:xfrm>
            <a:off x="5343480" y="4165920"/>
            <a:ext cx="772920" cy="259560"/>
          </a:xfrm>
          <a:prstGeom prst="rect">
            <a:avLst/>
          </a:prstGeom>
          <a:solidFill>
            <a:schemeClr val="accent2"/>
          </a:solidFill>
          <a:ln w="25560">
            <a:solidFill>
              <a:srgbClr val="31538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40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23" name="CustomShape 12"/>
          <p:cNvSpPr/>
          <p:nvPr/>
        </p:nvSpPr>
        <p:spPr>
          <a:xfrm>
            <a:off x="7290000" y="5583960"/>
            <a:ext cx="1179720" cy="7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Arretrato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«Rettificato»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Tempo 1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24" name="CustomShape 13"/>
          <p:cNvSpPr/>
          <p:nvPr/>
        </p:nvSpPr>
        <p:spPr>
          <a:xfrm>
            <a:off x="3346560" y="3150360"/>
            <a:ext cx="772920" cy="233100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14"/>
          <p:cNvSpPr/>
          <p:nvPr/>
        </p:nvSpPr>
        <p:spPr>
          <a:xfrm>
            <a:off x="3269520" y="5573160"/>
            <a:ext cx="898560" cy="51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Arretrato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Tempo 1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26" name="CustomShape 15"/>
          <p:cNvSpPr/>
          <p:nvPr/>
        </p:nvSpPr>
        <p:spPr>
          <a:xfrm>
            <a:off x="4503600" y="3300840"/>
            <a:ext cx="578520" cy="3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450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27" name="CustomShape 16"/>
          <p:cNvSpPr/>
          <p:nvPr/>
        </p:nvSpPr>
        <p:spPr>
          <a:xfrm>
            <a:off x="3426120" y="2785680"/>
            <a:ext cx="65232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2000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28" name="CustomShape 17"/>
          <p:cNvSpPr/>
          <p:nvPr/>
        </p:nvSpPr>
        <p:spPr>
          <a:xfrm>
            <a:off x="7440840" y="4056480"/>
            <a:ext cx="6973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1500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29" name="CustomShape 18"/>
          <p:cNvSpPr/>
          <p:nvPr/>
        </p:nvSpPr>
        <p:spPr>
          <a:xfrm>
            <a:off x="7197120" y="3543120"/>
            <a:ext cx="1184760" cy="41292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-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-25%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30" name="CustomShape 19"/>
          <p:cNvSpPr/>
          <p:nvPr/>
        </p:nvSpPr>
        <p:spPr>
          <a:xfrm>
            <a:off x="1616040" y="2104920"/>
            <a:ext cx="1068480" cy="41292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-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-13%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31" name="CustomShape 20"/>
          <p:cNvSpPr/>
          <p:nvPr/>
        </p:nvSpPr>
        <p:spPr>
          <a:xfrm>
            <a:off x="605880" y="5481720"/>
            <a:ext cx="6742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e6ec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21"/>
          <p:cNvSpPr/>
          <p:nvPr/>
        </p:nvSpPr>
        <p:spPr>
          <a:xfrm>
            <a:off x="3426120" y="5059800"/>
            <a:ext cx="413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3e6ec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22"/>
          <p:cNvSpPr/>
          <p:nvPr/>
        </p:nvSpPr>
        <p:spPr>
          <a:xfrm>
            <a:off x="5401440" y="5601960"/>
            <a:ext cx="812520" cy="51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Enti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No PdC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34" name="CustomShape 23"/>
          <p:cNvSpPr/>
          <p:nvPr/>
        </p:nvSpPr>
        <p:spPr>
          <a:xfrm>
            <a:off x="4331520" y="5601960"/>
            <a:ext cx="891360" cy="51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Non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lavorabili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35" name="CustomShape 24"/>
          <p:cNvSpPr/>
          <p:nvPr/>
        </p:nvSpPr>
        <p:spPr>
          <a:xfrm>
            <a:off x="4933080" y="1699200"/>
            <a:ext cx="2820600" cy="10627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44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25"/>
          <p:cNvSpPr/>
          <p:nvPr/>
        </p:nvSpPr>
        <p:spPr>
          <a:xfrm>
            <a:off x="5048280" y="1912320"/>
            <a:ext cx="249948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INDICATORI LIV 3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37" name="CustomShape 26"/>
          <p:cNvSpPr/>
          <p:nvPr/>
        </p:nvSpPr>
        <p:spPr>
          <a:xfrm>
            <a:off x="6364080" y="4460760"/>
            <a:ext cx="772920" cy="45360"/>
          </a:xfrm>
          <a:prstGeom prst="rect">
            <a:avLst/>
          </a:prstGeom>
          <a:solidFill>
            <a:schemeClr val="accent6"/>
          </a:solidFill>
          <a:ln w="2556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38" name="CustomShape 27"/>
          <p:cNvSpPr/>
          <p:nvPr/>
        </p:nvSpPr>
        <p:spPr>
          <a:xfrm>
            <a:off x="6474240" y="5624280"/>
            <a:ext cx="55296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Altro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39" name="CustomShape 28"/>
          <p:cNvSpPr/>
          <p:nvPr/>
        </p:nvSpPr>
        <p:spPr>
          <a:xfrm>
            <a:off x="10263240" y="1194480"/>
            <a:ext cx="12358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ESEMPIO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40" name="CustomShape 29"/>
          <p:cNvSpPr/>
          <p:nvPr/>
        </p:nvSpPr>
        <p:spPr>
          <a:xfrm>
            <a:off x="8767800" y="2943000"/>
            <a:ext cx="3349800" cy="1189080"/>
          </a:xfrm>
          <a:prstGeom prst="rect">
            <a:avLst/>
          </a:prstGeom>
          <a:noFill/>
          <a:ln w="1260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La segmentazione dell’ arretrato e la quantificazione con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Indicatori di livello 3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individua il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 core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delle criticità.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41" name="CustomShape 30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442" name="CustomShape 31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678600" y="371520"/>
            <a:ext cx="9442800" cy="86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 | 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La  costruzione  degli indicatori di livello 3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444" name="CustomShape 2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grpSp>
        <p:nvGrpSpPr>
          <p:cNvPr id="446" name="Group 4"/>
          <p:cNvGrpSpPr/>
          <p:nvPr/>
        </p:nvGrpSpPr>
        <p:grpSpPr>
          <a:xfrm>
            <a:off x="1674360" y="1380600"/>
            <a:ext cx="8402760" cy="2048040"/>
            <a:chOff x="1674360" y="1380600"/>
            <a:chExt cx="8402760" cy="2048040"/>
          </a:xfrm>
        </p:grpSpPr>
        <p:sp>
          <p:nvSpPr>
            <p:cNvPr id="447" name="CustomShape 5"/>
            <p:cNvSpPr/>
            <p:nvPr/>
          </p:nvSpPr>
          <p:spPr>
            <a:xfrm>
              <a:off x="1674360" y="1380600"/>
              <a:ext cx="2730240" cy="204804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56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8" name="CustomShape 6"/>
            <p:cNvSpPr/>
            <p:nvPr/>
          </p:nvSpPr>
          <p:spPr>
            <a:xfrm>
              <a:off x="1674360" y="2199960"/>
              <a:ext cx="2730240" cy="81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2200" rIns="142200" tIns="142200" bIns="142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it-IT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Indicatori specifici </a:t>
              </a:r>
              <a:endParaRPr b="0" lang="it-IT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it-IT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di procedura</a:t>
              </a:r>
              <a:endParaRPr b="0" lang="it-IT" sz="2000" spc="-1" strike="noStrike">
                <a:latin typeface="Arial"/>
              </a:endParaRPr>
            </a:p>
          </p:txBody>
        </p:sp>
        <p:sp>
          <p:nvSpPr>
            <p:cNvPr id="449" name="CustomShape 7"/>
            <p:cNvSpPr/>
            <p:nvPr/>
          </p:nvSpPr>
          <p:spPr>
            <a:xfrm>
              <a:off x="2698920" y="1503360"/>
              <a:ext cx="681840" cy="681840"/>
            </a:xfrm>
            <a:prstGeom prst="ellipse">
              <a:avLst/>
            </a:prstGeom>
            <a:solidFill>
              <a:srgbClr val="bfc8e3"/>
            </a:solidFill>
            <a:ln w="2556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0" name="CustomShape 8"/>
            <p:cNvSpPr/>
            <p:nvPr/>
          </p:nvSpPr>
          <p:spPr>
            <a:xfrm>
              <a:off x="4473720" y="1380600"/>
              <a:ext cx="2764800" cy="2048040"/>
            </a:xfrm>
            <a:prstGeom prst="roundRect">
              <a:avLst>
                <a:gd name="adj" fmla="val 10000"/>
              </a:avLst>
            </a:prstGeom>
            <a:solidFill>
              <a:srgbClr val="f4b081"/>
            </a:solidFill>
            <a:ln w="2556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CustomShape 9"/>
            <p:cNvSpPr/>
            <p:nvPr/>
          </p:nvSpPr>
          <p:spPr>
            <a:xfrm>
              <a:off x="4473720" y="2199960"/>
              <a:ext cx="2764800" cy="81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2200" rIns="142200" tIns="142200" bIns="14220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0" lang="it-IT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Indicatori specifici contesto</a:t>
              </a:r>
              <a:endParaRPr b="0" lang="it-IT" sz="2000" spc="-1" strike="noStrike">
                <a:latin typeface="Arial"/>
              </a:endParaRPr>
            </a:p>
          </p:txBody>
        </p:sp>
        <p:sp>
          <p:nvSpPr>
            <p:cNvPr id="452" name="CustomShape 10"/>
            <p:cNvSpPr/>
            <p:nvPr/>
          </p:nvSpPr>
          <p:spPr>
            <a:xfrm>
              <a:off x="5528520" y="1503360"/>
              <a:ext cx="681840" cy="681840"/>
            </a:xfrm>
            <a:prstGeom prst="ellipse">
              <a:avLst/>
            </a:prstGeom>
            <a:solidFill>
              <a:srgbClr val="bfc8e3"/>
            </a:solidFill>
            <a:ln w="2556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CustomShape 11"/>
            <p:cNvSpPr/>
            <p:nvPr/>
          </p:nvSpPr>
          <p:spPr>
            <a:xfrm>
              <a:off x="7334280" y="1380600"/>
              <a:ext cx="2742840" cy="2048040"/>
            </a:xfrm>
            <a:prstGeom prst="roundRect">
              <a:avLst>
                <a:gd name="adj" fmla="val 10000"/>
              </a:avLst>
            </a:prstGeom>
            <a:solidFill>
              <a:srgbClr val="8da9db"/>
            </a:solidFill>
            <a:ln w="2556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CustomShape 12"/>
            <p:cNvSpPr/>
            <p:nvPr/>
          </p:nvSpPr>
          <p:spPr>
            <a:xfrm>
              <a:off x="7334280" y="2199960"/>
              <a:ext cx="2742840" cy="81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2200" rIns="142200" tIns="142200" bIns="142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it-IT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Indicatori Tempi medi </a:t>
              </a:r>
              <a:endParaRPr b="0" lang="it-IT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it-IT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Pratiche storiche</a:t>
              </a:r>
              <a:endParaRPr b="0" lang="it-IT" sz="2000" spc="-1" strike="noStrike">
                <a:latin typeface="Arial"/>
              </a:endParaRPr>
            </a:p>
          </p:txBody>
        </p:sp>
        <p:sp>
          <p:nvSpPr>
            <p:cNvPr id="455" name="CustomShape 13"/>
            <p:cNvSpPr/>
            <p:nvPr/>
          </p:nvSpPr>
          <p:spPr>
            <a:xfrm>
              <a:off x="8364600" y="1503360"/>
              <a:ext cx="681840" cy="681840"/>
            </a:xfrm>
            <a:prstGeom prst="ellipse">
              <a:avLst/>
            </a:prstGeom>
            <a:solidFill>
              <a:srgbClr val="bfc8e3"/>
            </a:solidFill>
            <a:ln w="2556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CustomShape 14"/>
            <p:cNvSpPr/>
            <p:nvPr/>
          </p:nvSpPr>
          <p:spPr>
            <a:xfrm>
              <a:off x="2079000" y="3060720"/>
              <a:ext cx="7736400" cy="2538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bade"/>
            </a:solidFill>
            <a:ln w="2556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7" name="CustomShape 15"/>
          <p:cNvSpPr/>
          <p:nvPr/>
        </p:nvSpPr>
        <p:spPr>
          <a:xfrm>
            <a:off x="5712120" y="3483360"/>
            <a:ext cx="589320" cy="3553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16"/>
          <p:cNvSpPr/>
          <p:nvPr/>
        </p:nvSpPr>
        <p:spPr>
          <a:xfrm>
            <a:off x="2880000" y="3445560"/>
            <a:ext cx="589320" cy="3927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17"/>
          <p:cNvSpPr/>
          <p:nvPr/>
        </p:nvSpPr>
        <p:spPr>
          <a:xfrm>
            <a:off x="8455320" y="3445560"/>
            <a:ext cx="589320" cy="3927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60" name="Google Shape;326;p12" descr=""/>
          <p:cNvPicPr/>
          <p:nvPr/>
        </p:nvPicPr>
        <p:blipFill>
          <a:blip r:embed="rId1"/>
          <a:stretch/>
        </p:blipFill>
        <p:spPr>
          <a:xfrm>
            <a:off x="4966920" y="1506600"/>
            <a:ext cx="1720800" cy="712440"/>
          </a:xfrm>
          <a:prstGeom prst="rect">
            <a:avLst/>
          </a:prstGeom>
          <a:ln>
            <a:noFill/>
          </a:ln>
        </p:spPr>
      </p:pic>
      <p:pic>
        <p:nvPicPr>
          <p:cNvPr id="461" name="Google Shape;327;p12" descr=""/>
          <p:cNvPicPr/>
          <p:nvPr/>
        </p:nvPicPr>
        <p:blipFill>
          <a:blip r:embed="rId2"/>
          <a:stretch/>
        </p:blipFill>
        <p:spPr>
          <a:xfrm>
            <a:off x="2365200" y="1506600"/>
            <a:ext cx="1435680" cy="672120"/>
          </a:xfrm>
          <a:prstGeom prst="rect">
            <a:avLst/>
          </a:prstGeom>
          <a:ln>
            <a:noFill/>
          </a:ln>
        </p:spPr>
      </p:pic>
      <p:pic>
        <p:nvPicPr>
          <p:cNvPr id="462" name="Google Shape;328;p12" descr=""/>
          <p:cNvPicPr/>
          <p:nvPr/>
        </p:nvPicPr>
        <p:blipFill>
          <a:blip r:embed="rId3"/>
          <a:stretch/>
        </p:blipFill>
        <p:spPr>
          <a:xfrm>
            <a:off x="7865640" y="1490760"/>
            <a:ext cx="1720800" cy="712440"/>
          </a:xfrm>
          <a:prstGeom prst="rect">
            <a:avLst/>
          </a:prstGeom>
          <a:ln>
            <a:noFill/>
          </a:ln>
        </p:spPr>
      </p:pic>
      <p:sp>
        <p:nvSpPr>
          <p:cNvPr id="463" name="CustomShape 18"/>
          <p:cNvSpPr/>
          <p:nvPr/>
        </p:nvSpPr>
        <p:spPr>
          <a:xfrm>
            <a:off x="1442160" y="3893400"/>
            <a:ext cx="8952120" cy="1204920"/>
          </a:xfrm>
          <a:prstGeom prst="rect">
            <a:avLst/>
          </a:prstGeom>
          <a:solidFill>
            <a:srgbClr val="c4e0b2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64" name="Google Shape;330;p12" descr="Grafico a barre con andamento discendente con riempimento a tinta unita"/>
          <p:cNvPicPr/>
          <p:nvPr/>
        </p:nvPicPr>
        <p:blipFill>
          <a:blip r:embed="rId4"/>
          <a:stretch/>
        </p:blipFill>
        <p:spPr>
          <a:xfrm>
            <a:off x="1390680" y="4086360"/>
            <a:ext cx="966240" cy="966240"/>
          </a:xfrm>
          <a:prstGeom prst="rect">
            <a:avLst/>
          </a:prstGeom>
          <a:ln>
            <a:noFill/>
          </a:ln>
        </p:spPr>
      </p:pic>
      <p:sp>
        <p:nvSpPr>
          <p:cNvPr id="465" name="CustomShape 19"/>
          <p:cNvSpPr/>
          <p:nvPr/>
        </p:nvSpPr>
        <p:spPr>
          <a:xfrm>
            <a:off x="2266920" y="4103280"/>
            <a:ext cx="79621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285840" indent="-285480">
              <a:lnSpc>
                <a:spcPct val="100000"/>
              </a:lnSpc>
              <a:buClr>
                <a:srgbClr val="70ad47"/>
              </a:buClr>
              <a:buFont typeface="Arial"/>
              <a:buChar char="✓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Monitorare le componenti che influenzano i target per agire dove possibile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70ad47"/>
              </a:buClr>
              <a:buFont typeface="Arial"/>
              <a:buChar char="✓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Quantificare le singole componenti per valutarne l’ incidenza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70ad47"/>
              </a:buClr>
              <a:buFont typeface="Arial"/>
              <a:buChar char="✓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Quantificare «situazioni» critiche in modo specifico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66" name="CustomShape 20"/>
          <p:cNvSpPr/>
          <p:nvPr/>
        </p:nvSpPr>
        <p:spPr>
          <a:xfrm>
            <a:off x="1442160" y="5351400"/>
            <a:ext cx="2626920" cy="845280"/>
          </a:xfrm>
          <a:prstGeom prst="rect">
            <a:avLst/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Pratiche non Lavorabili dagli Esperti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67" name="CustomShape 21"/>
          <p:cNvSpPr/>
          <p:nvPr/>
        </p:nvSpPr>
        <p:spPr>
          <a:xfrm>
            <a:off x="4141800" y="5351400"/>
            <a:ext cx="3055680" cy="845280"/>
          </a:xfrm>
          <a:prstGeom prst="rect">
            <a:avLst/>
          </a:prstGeom>
          <a:solidFill>
            <a:srgbClr val="f4b081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Tempi fasi di processo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700" spc="-1" strike="noStrike">
                <a:solidFill>
                  <a:srgbClr val="ffffff"/>
                </a:solidFill>
                <a:latin typeface="Arial"/>
                <a:ea typeface="Arial"/>
              </a:rPr>
              <a:t>Capacita di gestione pratiche</a:t>
            </a:r>
            <a:endParaRPr b="0" lang="it-IT" sz="1700" spc="-1" strike="noStrike">
              <a:latin typeface="Arial"/>
            </a:endParaRPr>
          </a:p>
        </p:txBody>
      </p:sp>
      <p:sp>
        <p:nvSpPr>
          <p:cNvPr id="468" name="CustomShape 22"/>
          <p:cNvSpPr/>
          <p:nvPr/>
        </p:nvSpPr>
        <p:spPr>
          <a:xfrm>
            <a:off x="7260480" y="5351400"/>
            <a:ext cx="3148200" cy="845280"/>
          </a:xfrm>
          <a:prstGeom prst="rect">
            <a:avLst/>
          </a:prstGeom>
          <a:solidFill>
            <a:srgbClr val="8da9db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Pratiche Storiche (definizioni)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 rot="16200000">
            <a:off x="-3276360" y="326412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733320" y="374400"/>
            <a:ext cx="9451800" cy="7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80000"/>
              </a:lnSpc>
            </a:pPr>
            <a:r>
              <a:rPr b="1" lang="it-IT" sz="2800" spc="-1" strike="noStrike">
                <a:solidFill>
                  <a:srgbClr val="2f5496"/>
                </a:solidFill>
                <a:latin typeface="Arial"/>
                <a:ea typeface="Arial"/>
              </a:rPr>
              <a:t>1000 Esperti | </a:t>
            </a:r>
            <a:r>
              <a:rPr b="1" lang="it-IT" sz="2800" spc="-1" strike="noStrike">
                <a:solidFill>
                  <a:srgbClr val="ff0000"/>
                </a:solidFill>
                <a:latin typeface="Arial"/>
                <a:ea typeface="Arial"/>
              </a:rPr>
              <a:t>Il lavoro  del Gruppo interdisciplinare 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lang="it-IT" sz="2800" spc="-1" strike="noStrike">
                <a:solidFill>
                  <a:srgbClr val="ff0000"/>
                </a:solidFill>
                <a:latin typeface="Arial"/>
                <a:ea typeface="Arial"/>
              </a:rPr>
              <a:t>I  5 CASE STUDY, l’eccellenza lombarda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2133720" y="1737720"/>
            <a:ext cx="4890960" cy="159624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Costruire un indicatore 3 per confrontare il set di BL con i Comuni MAPEL per la definizione di aree territoriali/classi demografiche omogenee ed individuare eventuali criticità / soluzioni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2133720" y="3381840"/>
            <a:ext cx="4890960" cy="159624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Gestione dei dati affidabile, confrontabile e replicabile </a:t>
            </a:r>
            <a:endParaRPr b="0" lang="it-IT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Quantificare le criticità segnalate dai Referenti e loro impatto sui target.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74" name="CustomShape 6"/>
          <p:cNvSpPr/>
          <p:nvPr/>
        </p:nvSpPr>
        <p:spPr>
          <a:xfrm>
            <a:off x="2133720" y="5096520"/>
            <a:ext cx="4890960" cy="159624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Migliorare la gestione, archivi standardizzati e criteri ISO, per ridurre i tempi, ottimizzare i costi, supportare decisioni. Indicatore di livello 3 per monitoraggio tempi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75" name="CustomShape 7"/>
          <p:cNvSpPr/>
          <p:nvPr/>
        </p:nvSpPr>
        <p:spPr>
          <a:xfrm>
            <a:off x="551520" y="2061000"/>
            <a:ext cx="6415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70ad47"/>
                </a:solidFill>
                <a:latin typeface="Arial"/>
                <a:ea typeface="Arial"/>
              </a:rPr>
              <a:t>PAE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76" name="CustomShape 8"/>
          <p:cNvSpPr/>
          <p:nvPr/>
        </p:nvSpPr>
        <p:spPr>
          <a:xfrm>
            <a:off x="576000" y="3489120"/>
            <a:ext cx="12700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70ad47"/>
                </a:solidFill>
                <a:latin typeface="Arial"/>
                <a:ea typeface="Arial"/>
              </a:rPr>
              <a:t>AIA - AUA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77" name="CustomShape 9"/>
          <p:cNvSpPr/>
          <p:nvPr/>
        </p:nvSpPr>
        <p:spPr>
          <a:xfrm>
            <a:off x="551520" y="5310720"/>
            <a:ext cx="14410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70ad47"/>
                </a:solidFill>
                <a:latin typeface="Arial"/>
                <a:ea typeface="Arial"/>
              </a:rPr>
              <a:t>BONIFICHE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78" name="CustomShape 10"/>
          <p:cNvSpPr/>
          <p:nvPr/>
        </p:nvSpPr>
        <p:spPr>
          <a:xfrm>
            <a:off x="2126880" y="1173600"/>
            <a:ext cx="4505760" cy="4424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OBIETTIVO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79" name="CustomShape 11"/>
          <p:cNvSpPr/>
          <p:nvPr/>
        </p:nvSpPr>
        <p:spPr>
          <a:xfrm>
            <a:off x="7079400" y="1173600"/>
            <a:ext cx="4981680" cy="4424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SOLUZIONE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80" name="CustomShape 12"/>
          <p:cNvSpPr/>
          <p:nvPr/>
        </p:nvSpPr>
        <p:spPr>
          <a:xfrm>
            <a:off x="7025040" y="1768680"/>
            <a:ext cx="5036040" cy="15962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60">
            <a:solidFill>
              <a:schemeClr val="accent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11160"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Arial"/>
              </a:rPr>
              <a:t>Modello di analisi del territorio.</a:t>
            </a:r>
            <a:endParaRPr b="0" lang="it-IT" sz="1600" spc="-1" strike="noStrike">
              <a:latin typeface="Arial"/>
            </a:endParaRPr>
          </a:p>
          <a:p>
            <a:pPr marL="11160"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Segmentazione e analisi territoriale hanno fornito un modello per identificare le dinamiche fra vincoli paesaggistici e «pressioni urbanistiche». Si sono individuati «Comuni Indicatori» con criticità comuni.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81" name="CustomShape 13"/>
          <p:cNvSpPr/>
          <p:nvPr/>
        </p:nvSpPr>
        <p:spPr>
          <a:xfrm>
            <a:off x="7025040" y="3432600"/>
            <a:ext cx="5036040" cy="15962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60">
            <a:solidFill>
              <a:schemeClr val="accent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Arial"/>
              </a:rPr>
              <a:t>Approccio Strutturato e replicabile x efficienza</a:t>
            </a:r>
            <a:endParaRPr b="0" lang="it-IT" sz="16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Utilizzo di questionari per compensare le carenze delle piattaforme ex DPCM 12/11/21 trasmessi dalla TF alle Province/CMMI + confronti con le Province/CMMI.</a:t>
            </a:r>
            <a:endParaRPr b="0" lang="it-IT" sz="16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Indicatori Livello 3, per le criticità non gestibili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82" name="CustomShape 14"/>
          <p:cNvSpPr/>
          <p:nvPr/>
        </p:nvSpPr>
        <p:spPr>
          <a:xfrm>
            <a:off x="7025040" y="5096520"/>
            <a:ext cx="5036040" cy="174852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60">
            <a:solidFill>
              <a:schemeClr val="accent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ff0000"/>
                </a:solidFill>
                <a:latin typeface="Arial"/>
                <a:ea typeface="Arial"/>
              </a:rPr>
              <a:t>Approccio collaborativo ed efficientamento incrementale</a:t>
            </a:r>
            <a:endParaRPr b="0" lang="it-IT" sz="1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Archivio centralizzato con classifi. dei file (criteri ISO).</a:t>
            </a:r>
            <a:endParaRPr b="0" lang="it-IT" sz="1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Aggiornamento procedure</a:t>
            </a:r>
            <a:endParaRPr b="0" lang="it-IT" sz="1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Supporto tecnico-amministrativo: assistenza agli Enti per istruttorie (Art. 244 D.Lgs. 152/06).</a:t>
            </a:r>
            <a:endParaRPr b="0" lang="it-IT" sz="1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Revisione di documenti tecnici e modalità operative (a supporto degli Enti nella CdS)</a:t>
            </a:r>
            <a:endParaRPr b="0" lang="it-IT" sz="1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Indicatori livello 3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 rot="16200000">
            <a:off x="-3276360" y="326412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733320" y="374400"/>
            <a:ext cx="9451800" cy="43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80000"/>
              </a:lnSpc>
            </a:pPr>
            <a:r>
              <a:rPr b="1" lang="it-IT" sz="2800" spc="-1" strike="noStrike">
                <a:solidFill>
                  <a:srgbClr val="2f5496"/>
                </a:solidFill>
                <a:latin typeface="Arial"/>
                <a:ea typeface="Arial"/>
              </a:rPr>
              <a:t>1000 Esperti | </a:t>
            </a:r>
            <a:r>
              <a:rPr b="1" lang="it-IT" sz="280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</a:rPr>
              <a:t>continua  I CASE STUDY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486" name="CustomShape 4"/>
          <p:cNvSpPr/>
          <p:nvPr/>
        </p:nvSpPr>
        <p:spPr>
          <a:xfrm>
            <a:off x="2133720" y="1737720"/>
            <a:ext cx="4890960" cy="159624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Allargamento set Comuni (375)</a:t>
            </a:r>
            <a:endParaRPr b="0" lang="it-IT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Mappatura/promozione di forme aggregative SUAP </a:t>
            </a:r>
            <a:endParaRPr b="0" lang="it-IT" sz="1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Automatizzare l’inoltro delle Istanze e semplificare parte della procedura.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87" name="CustomShape 5"/>
          <p:cNvSpPr/>
          <p:nvPr/>
        </p:nvSpPr>
        <p:spPr>
          <a:xfrm>
            <a:off x="2133720" y="3432600"/>
            <a:ext cx="4890960" cy="159624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Misurare la capacità di gestione istanze in arretrato sul totale pratiche per dare evidenza dei risultati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88" name="CustomShape 6"/>
          <p:cNvSpPr/>
          <p:nvPr/>
        </p:nvSpPr>
        <p:spPr>
          <a:xfrm>
            <a:off x="2133720" y="5096520"/>
            <a:ext cx="4890960" cy="159624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Monitorare l’arretrato e identificare pratiche problematiche, suddividendole in categorie (analisi comparativa dei semestri rispetto al target)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89" name="CustomShape 7"/>
          <p:cNvSpPr/>
          <p:nvPr/>
        </p:nvSpPr>
        <p:spPr>
          <a:xfrm>
            <a:off x="551520" y="2061000"/>
            <a:ext cx="8254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70ad47"/>
                </a:solidFill>
                <a:latin typeface="Arial"/>
                <a:ea typeface="Arial"/>
              </a:rPr>
              <a:t>SUAP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0" name="CustomShape 8"/>
          <p:cNvSpPr/>
          <p:nvPr/>
        </p:nvSpPr>
        <p:spPr>
          <a:xfrm>
            <a:off x="457560" y="3571200"/>
            <a:ext cx="16675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70ad47"/>
                </a:solidFill>
                <a:latin typeface="Arial"/>
                <a:ea typeface="Arial"/>
              </a:rPr>
              <a:t>RINNOVABILI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1" name="CustomShape 9"/>
          <p:cNvSpPr/>
          <p:nvPr/>
        </p:nvSpPr>
        <p:spPr>
          <a:xfrm>
            <a:off x="457560" y="5315040"/>
            <a:ext cx="166752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70ad47"/>
                </a:solidFill>
                <a:latin typeface="Arial"/>
                <a:ea typeface="Arial"/>
              </a:rPr>
              <a:t>RINNOVABILI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70ad47"/>
                </a:solidFill>
                <a:latin typeface="Arial"/>
                <a:ea typeface="Arial"/>
              </a:rPr>
              <a:t>AU - FERPAS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2" name="CustomShape 10"/>
          <p:cNvSpPr/>
          <p:nvPr/>
        </p:nvSpPr>
        <p:spPr>
          <a:xfrm>
            <a:off x="2126880" y="1173600"/>
            <a:ext cx="4505760" cy="4424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Obiettivo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3" name="CustomShape 11"/>
          <p:cNvSpPr/>
          <p:nvPr/>
        </p:nvSpPr>
        <p:spPr>
          <a:xfrm>
            <a:off x="7079400" y="1173600"/>
            <a:ext cx="4981680" cy="4424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SOLUZIONE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4" name="CustomShape 12"/>
          <p:cNvSpPr/>
          <p:nvPr/>
        </p:nvSpPr>
        <p:spPr>
          <a:xfrm>
            <a:off x="7099920" y="1787760"/>
            <a:ext cx="5036040" cy="15962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60">
            <a:solidFill>
              <a:schemeClr val="accent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Arial"/>
              </a:rPr>
              <a:t>Maggior consapevolezza su arretrato/Promozione forme aggregative/semplificazione</a:t>
            </a:r>
            <a:endParaRPr b="0" lang="it-IT" sz="1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Richiesta dati a Comuni fuori dal «set»</a:t>
            </a:r>
            <a:endParaRPr b="0" lang="it-IT" sz="15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Incontri formativi per promuovere l’adesione a forme aggregative e loro mappatura.</a:t>
            </a:r>
            <a:endParaRPr b="0" lang="it-IT" sz="15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Proposta normativa (Modifica normativa Legge 23/7/2024 N°12 – deliberata)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495" name="CustomShape 13"/>
          <p:cNvSpPr/>
          <p:nvPr/>
        </p:nvSpPr>
        <p:spPr>
          <a:xfrm>
            <a:off x="7025040" y="3432600"/>
            <a:ext cx="5036040" cy="15962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60">
            <a:solidFill>
              <a:schemeClr val="accent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11160"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Arial"/>
              </a:rPr>
              <a:t>Misurazione capacità di gestione dell’Ente</a:t>
            </a:r>
            <a:endParaRPr b="0" lang="it-IT" sz="1600" spc="-1" strike="noStrike">
              <a:latin typeface="Arial"/>
            </a:endParaRPr>
          </a:p>
          <a:p>
            <a:pPr marL="11160"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Indicatore 3: costruire una polilinea (rapporto fra arretrato e tutte le istanze lavorate nel semestre). Più basso è il suo valore, più le istanze sono gestite nei tempi di norma.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</p:txBody>
      </p:sp>
      <p:sp>
        <p:nvSpPr>
          <p:cNvPr id="496" name="CustomShape 14"/>
          <p:cNvSpPr/>
          <p:nvPr/>
        </p:nvSpPr>
        <p:spPr>
          <a:xfrm>
            <a:off x="7025040" y="5096520"/>
            <a:ext cx="5036040" cy="15962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60">
            <a:solidFill>
              <a:schemeClr val="accent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Arial"/>
                <a:ea typeface="Arial"/>
              </a:rPr>
              <a:t>Misurare i risultati in modo trasparente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Indicatore 3: quantificazione delle diverse tipologie di istanze tramite indicatori di livello 3 per meglio indirizzare criticità. </a:t>
            </a:r>
            <a:endParaRPr b="0" lang="it-IT" sz="1600" spc="-1" strike="noStrike">
              <a:latin typeface="Arial"/>
            </a:endParaRPr>
          </a:p>
          <a:p>
            <a:pPr marL="343080" indent="-240840" algn="just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14720" y="406080"/>
            <a:ext cx="1051452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 I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 Altre strategie adottate per Arretrato/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Tempi medi</a:t>
            </a:r>
            <a:endParaRPr b="0" lang="it-IT" sz="3200" spc="-1" strike="noStrike">
              <a:latin typeface="Arial"/>
            </a:endParaRPr>
          </a:p>
        </p:txBody>
      </p:sp>
      <p:pic>
        <p:nvPicPr>
          <p:cNvPr id="498" name="Google Shape;377;p16" descr="Riunione con riempimento a tinta unita"/>
          <p:cNvPicPr/>
          <p:nvPr/>
        </p:nvPicPr>
        <p:blipFill>
          <a:blip r:embed="rId1"/>
          <a:stretch/>
        </p:blipFill>
        <p:spPr>
          <a:xfrm>
            <a:off x="540000" y="1006920"/>
            <a:ext cx="1828440" cy="1828440"/>
          </a:xfrm>
          <a:prstGeom prst="rect">
            <a:avLst/>
          </a:prstGeom>
          <a:ln>
            <a:noFill/>
          </a:ln>
        </p:spPr>
      </p:pic>
      <p:sp>
        <p:nvSpPr>
          <p:cNvPr id="499" name="CustomShape 2"/>
          <p:cNvSpPr/>
          <p:nvPr/>
        </p:nvSpPr>
        <p:spPr>
          <a:xfrm>
            <a:off x="414720" y="2480040"/>
            <a:ext cx="2079360" cy="4460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Arial"/>
                <a:ea typeface="Arial"/>
              </a:rPr>
              <a:t>TAVOLO INTERDISCIPLINARE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3876840" y="2194200"/>
            <a:ext cx="4036680" cy="168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285840" indent="-27900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Costruzione  e monitoraggio del Data Quality Index </a:t>
            </a:r>
            <a:endParaRPr b="0" lang="it-IT" sz="1500" spc="-1" strike="noStrike">
              <a:latin typeface="Arial"/>
            </a:endParaRPr>
          </a:p>
          <a:p>
            <a:pPr marL="285840" indent="-27900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Monitoraggio quantitativo  dell’AT fornita dagli Esperti</a:t>
            </a:r>
            <a:endParaRPr b="0" lang="it-IT" sz="1500" spc="-1" strike="noStrike">
              <a:latin typeface="Arial"/>
            </a:endParaRPr>
          </a:p>
          <a:p>
            <a:pPr marL="285840" indent="-279000">
              <a:lnSpc>
                <a:spcPct val="100000"/>
              </a:lnSpc>
              <a:buClr>
                <a:srgbClr val="000000"/>
              </a:buClr>
              <a:buFont typeface="Noto Sans Symbols"/>
              <a:buChar char="✔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Verifica dello stato delle </a:t>
            </a:r>
            <a:r>
              <a:rPr b="1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semplificazione</a:t>
            </a: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 attivate</a:t>
            </a:r>
            <a:endParaRPr b="0" lang="it-IT" sz="1500" spc="-1" strike="noStrike">
              <a:latin typeface="Arial"/>
            </a:endParaRPr>
          </a:p>
          <a:p>
            <a:pPr marL="285840" indent="-279000">
              <a:lnSpc>
                <a:spcPct val="100000"/>
              </a:lnSpc>
              <a:buClr>
                <a:srgbClr val="000000"/>
              </a:buClr>
              <a:buFont typeface="Noto Sans Symbols"/>
              <a:buChar char="✔"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Arial"/>
              </a:rPr>
              <a:t>Collegare i risultati anche all’ AT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501" name="CustomShape 4"/>
          <p:cNvSpPr/>
          <p:nvPr/>
        </p:nvSpPr>
        <p:spPr>
          <a:xfrm>
            <a:off x="5360400" y="659952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502" name="CustomShape 5"/>
          <p:cNvSpPr/>
          <p:nvPr/>
        </p:nvSpPr>
        <p:spPr>
          <a:xfrm>
            <a:off x="3876840" y="1459440"/>
            <a:ext cx="3882600" cy="60048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Task Force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Monitoraggio &amp; Rendicontazione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03" name="CustomShape 6"/>
          <p:cNvSpPr/>
          <p:nvPr/>
        </p:nvSpPr>
        <p:spPr>
          <a:xfrm>
            <a:off x="8039160" y="1463400"/>
            <a:ext cx="3920760" cy="60048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Task Force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Tecniche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04" name="CustomShape 7"/>
          <p:cNvSpPr/>
          <p:nvPr/>
        </p:nvSpPr>
        <p:spPr>
          <a:xfrm>
            <a:off x="8039160" y="2148120"/>
            <a:ext cx="3965400" cy="173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Finalizzare gli Indicatori e key finding dei Case study</a:t>
            </a:r>
            <a:endParaRPr b="0" lang="it-IT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⮚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Trovare le  soluzioni  alle  criticità</a:t>
            </a:r>
            <a:endParaRPr b="0" lang="it-IT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⮚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Condividere le  soluzioni possibili, utili anche per altre Procedure</a:t>
            </a:r>
            <a:endParaRPr b="0" lang="it-IT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</p:txBody>
      </p:sp>
      <p:sp>
        <p:nvSpPr>
          <p:cNvPr id="505" name="CustomShape 8"/>
          <p:cNvSpPr/>
          <p:nvPr/>
        </p:nvSpPr>
        <p:spPr>
          <a:xfrm>
            <a:off x="304920" y="4076280"/>
            <a:ext cx="2079360" cy="14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Arial"/>
              </a:rPr>
              <a:t>COSA RESTA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Arial"/>
              </a:rPr>
              <a:t>DA FARE VERSO LA  CONCLUSIONE DEL PROGETTO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06" name="CustomShape 9"/>
          <p:cNvSpPr/>
          <p:nvPr/>
        </p:nvSpPr>
        <p:spPr>
          <a:xfrm>
            <a:off x="3218040" y="3966120"/>
            <a:ext cx="8786160" cy="21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Valutare </a:t>
            </a:r>
            <a:r>
              <a:rPr b="1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l’efficacia del supporto offerto (AT) </a:t>
            </a: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nello sviluppo della capacità amministrativa degli Enti coinvolti con un'analisi</a:t>
            </a:r>
            <a:r>
              <a:rPr b="1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 qualitativa</a:t>
            </a: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 sulle attività di AT fornita, che comprenda un overview sul «dopo gli Esperti» i  e costruire una </a:t>
            </a:r>
            <a:r>
              <a:rPr b="1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legacy.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Verificare la </a:t>
            </a:r>
            <a:r>
              <a:rPr b="1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coerenza delle attività effettivamente realizzate </a:t>
            </a: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rispetto all’incarico.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Dare evidenza di eventuali </a:t>
            </a:r>
            <a:r>
              <a:rPr b="1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discrasie rispetto al target</a:t>
            </a: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, gli impatti e le cause.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Le  </a:t>
            </a:r>
            <a:r>
              <a:rPr b="1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soluzioni i</a:t>
            </a: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ndividuate verso la  semplificazione.</a:t>
            </a:r>
            <a:endParaRPr b="0" lang="it-IT" sz="1700" spc="-1" strike="noStrike">
              <a:latin typeface="Arial"/>
            </a:endParaRPr>
          </a:p>
          <a:p>
            <a:pPr marL="343080" indent="-3362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Sintetizzare la </a:t>
            </a:r>
            <a:r>
              <a:rPr b="1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Legacy </a:t>
            </a: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per Regione, Province e territori e ciò, che sarebbe necessario fare nel prossimo futuro per una PA lombarda  efficiente. La valutazione ex post</a:t>
            </a:r>
            <a:endParaRPr b="0" lang="it-IT" sz="1700" spc="-1" strike="noStrike">
              <a:latin typeface="Arial"/>
            </a:endParaRPr>
          </a:p>
        </p:txBody>
      </p:sp>
      <p:sp>
        <p:nvSpPr>
          <p:cNvPr id="507" name="CustomShape 10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" name="Table 1"/>
          <p:cNvGraphicFramePr/>
          <p:nvPr/>
        </p:nvGraphicFramePr>
        <p:xfrm>
          <a:off x="698400" y="1159920"/>
          <a:ext cx="10769400" cy="3899520"/>
        </p:xfrm>
        <a:graphic>
          <a:graphicData uri="http://schemas.openxmlformats.org/drawingml/2006/table">
            <a:tbl>
              <a:tblPr/>
              <a:tblGrid>
                <a:gridCol w="2095200"/>
                <a:gridCol w="4279680"/>
                <a:gridCol w="4394520"/>
              </a:tblGrid>
              <a:tr h="3661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RiNNOVABILI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RINNOVABILI (AU – FERPAS)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9442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Misurare la capacità di gestione istanze in arretrato sul totale pratiche per dare evidenza dei risultati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Monitorare l’arretrato e identificare pratiche problematiche, suddividendole in categorie (analisi comparativa dei semestri rispetto al target)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285840" indent="-196560" algn="just">
                        <a:lnSpc>
                          <a:spcPct val="100000"/>
                        </a:lnSpc>
                      </a:pP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  <a:tr h="1020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Arretrato in aumento a seguito di una grande numero di pratiche avviate nel corso del progetto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285840" indent="-285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Incertezza normativa ed incentivazioni(aumento di istanze avviate in specifici periodi dell’anno)</a:t>
                      </a:r>
                      <a:endParaRPr b="0" lang="it-IT" sz="1100" spc="-1" strike="noStrike">
                        <a:latin typeface="Arial"/>
                      </a:endParaRPr>
                    </a:p>
                    <a:p>
                      <a:pPr marL="285840" indent="-285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Semplificazione ed incertezza normativa</a:t>
                      </a:r>
                      <a:endParaRPr b="0" lang="it-IT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Arretrato composto da pratiche: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47600" indent="-1472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non lavorabili dagli Esperti come contenzioso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47600" indent="-1472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storiche (con impatto su tempi medi)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47600" indent="-1472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 Enti che non hanno firmato il PdC 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9442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1160" algn="just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Costruire una polilinea (rapporto fra arretrato e tutte le istanze lavorate nel semestre). Più basso è il suo valore, più le istanze sono gestite nei tempi di norma.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Quantificazione delle diverse tipologie di istanze segmentate  tramite indicatori di livello 3 per meglio indirizzare criticità.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  <a:tr h="9442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Monitorare la «capacità di gestione globale dell’Ente», per tenere traccia non solo del lavoro di abbattimento degli arretrati, ma di gestione della totalità delle istanze.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La segmentazione ha identificato aree critiche e soluzioni mirate per migliorare i tempi e il rapporto fra avviate e chiuse.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9442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Conclusa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Costruito Indicatore, da misurare nel tempo e ad ogni semestrale)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 corso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Indicatore da misurare nel tempo e ad ogni semestrale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</a:tbl>
          </a:graphicData>
        </a:graphic>
      </p:graphicFrame>
      <p:sp>
        <p:nvSpPr>
          <p:cNvPr id="509" name="CustomShape 2"/>
          <p:cNvSpPr/>
          <p:nvPr/>
        </p:nvSpPr>
        <p:spPr>
          <a:xfrm rot="16200000">
            <a:off x="-3276360" y="326412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510" name="CustomShape 3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511" name="CustomShape 4"/>
          <p:cNvSpPr/>
          <p:nvPr/>
        </p:nvSpPr>
        <p:spPr>
          <a:xfrm>
            <a:off x="911160" y="163944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Obiettivo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12" name="CustomShape 5"/>
          <p:cNvSpPr/>
          <p:nvPr/>
        </p:nvSpPr>
        <p:spPr>
          <a:xfrm>
            <a:off x="911160" y="455616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Risultato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13" name="CustomShape 6"/>
          <p:cNvSpPr/>
          <p:nvPr/>
        </p:nvSpPr>
        <p:spPr>
          <a:xfrm>
            <a:off x="911160" y="360468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Soluzione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14" name="CustomShape 7"/>
          <p:cNvSpPr/>
          <p:nvPr/>
        </p:nvSpPr>
        <p:spPr>
          <a:xfrm>
            <a:off x="911160" y="271944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Criticitá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15" name="CustomShape 8"/>
          <p:cNvSpPr/>
          <p:nvPr/>
        </p:nvSpPr>
        <p:spPr>
          <a:xfrm>
            <a:off x="911160" y="541008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Dove siamo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743760" y="380880"/>
            <a:ext cx="6139080" cy="4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8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 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| </a:t>
            </a:r>
            <a:r>
              <a:rPr b="1" lang="it-IT" sz="1600" spc="-1" strike="noStrike">
                <a:solidFill>
                  <a:srgbClr val="ff0000"/>
                </a:solidFill>
                <a:latin typeface="Arial"/>
                <a:ea typeface="Arial"/>
              </a:rPr>
              <a:t>DETTAGLIO  DEI CASE STUDY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" name="Table 1"/>
          <p:cNvGraphicFramePr/>
          <p:nvPr/>
        </p:nvGraphicFramePr>
        <p:xfrm>
          <a:off x="711360" y="989280"/>
          <a:ext cx="10769400" cy="4821480"/>
        </p:xfrm>
        <a:graphic>
          <a:graphicData uri="http://schemas.openxmlformats.org/drawingml/2006/table">
            <a:tbl>
              <a:tblPr/>
              <a:tblGrid>
                <a:gridCol w="2095200"/>
                <a:gridCol w="4279680"/>
                <a:gridCol w="4394520"/>
              </a:tblGrid>
              <a:tr h="347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BONIFICHE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SUAP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891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Migliorare la gestione, archivi standardizzati e criteri ISO, per ridurre i tempi, ottimizzare i costi, supportare decisioni. Indicatori di livello 3 per monitoraggio tempi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Allargamento set Comuni (375)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Mappatura/promozione forme aggregative SUAP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Automatizzare l’inoltro delle Istanze e semplificare parte della procedura.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  <a:tr h="891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Gestione e reperimento dati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Procedure obsolete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Responsabilità contaminazioni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Criticità progettuali.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Set di comuni da PT con modesta copertura.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Elevata frammentazione nella gestione SUAP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Tempi lunghi e mancato aggiornamento dei DB (SUAP/ATS) e fascicolo di impresa.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14904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Creazione di Archivio centralizzato con classificazione dei file (criteri ISO).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Aggiornamento procedure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Supporto tecnico-amministrativo: assistenza agli Enti per istruttorie (Art. 244 D.Lgs. 152/06).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Revisione di documenti tecnici e modalità operative (a supporto degli Enti nella CdS)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Richiesta dati a Comuni fuori dal «set»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Incontri formativi per promuovere l’adesione a forme aggregative.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Modalità automatiche per l’inoltro delle istanze e per la messa a disposizione del provvedimento di riconoscimento all’operatore economico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  <a:tr h="891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Archivi standardizzati (ISO)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Attualizzazione delle procedure e supporto hanno contribuito alle riduzione dei tempi /costi operativi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Indicatore di livello 3 per monitoraggio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Ampliamento di 364 Comuni – arretrato residuale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Mappatura della situazione lombarda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Modifica normativa Legge 23/7/2024 N°12 art.3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4914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Conclusa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Indicatore livello 3 da aggiornare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Conclusi obiettivo 1 e 3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 corso obiettivo 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</a:tbl>
          </a:graphicData>
        </a:graphic>
      </p:graphicFrame>
      <p:sp>
        <p:nvSpPr>
          <p:cNvPr id="518" name="CustomShape 2"/>
          <p:cNvSpPr/>
          <p:nvPr/>
        </p:nvSpPr>
        <p:spPr>
          <a:xfrm rot="16200000">
            <a:off x="-3276360" y="326412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520" name="CustomShape 4"/>
          <p:cNvSpPr/>
          <p:nvPr/>
        </p:nvSpPr>
        <p:spPr>
          <a:xfrm>
            <a:off x="911160" y="163944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Obiettivo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21" name="CustomShape 5"/>
          <p:cNvSpPr/>
          <p:nvPr/>
        </p:nvSpPr>
        <p:spPr>
          <a:xfrm>
            <a:off x="911160" y="521460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Risultato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22" name="CustomShape 6"/>
          <p:cNvSpPr/>
          <p:nvPr/>
        </p:nvSpPr>
        <p:spPr>
          <a:xfrm>
            <a:off x="911160" y="373536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Soluzione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23" name="CustomShape 7"/>
          <p:cNvSpPr/>
          <p:nvPr/>
        </p:nvSpPr>
        <p:spPr>
          <a:xfrm>
            <a:off x="911160" y="259956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Criticitá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24" name="CustomShape 8"/>
          <p:cNvSpPr/>
          <p:nvPr/>
        </p:nvSpPr>
        <p:spPr>
          <a:xfrm>
            <a:off x="911160" y="610164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Dove siamo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25" name="CustomShape 9"/>
          <p:cNvSpPr/>
          <p:nvPr/>
        </p:nvSpPr>
        <p:spPr>
          <a:xfrm>
            <a:off x="743760" y="380880"/>
            <a:ext cx="6139080" cy="4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8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 |</a:t>
            </a:r>
            <a:r>
              <a:rPr b="1" lang="it-IT" sz="1600" spc="-1" strike="noStrike">
                <a:solidFill>
                  <a:srgbClr val="2f5496"/>
                </a:solidFill>
                <a:latin typeface="Arial"/>
                <a:ea typeface="Arial"/>
              </a:rPr>
              <a:t> </a:t>
            </a:r>
            <a:r>
              <a:rPr b="1" lang="it-IT" sz="1600" spc="-1" strike="noStrike">
                <a:solidFill>
                  <a:srgbClr val="ff0000"/>
                </a:solidFill>
                <a:latin typeface="Arial"/>
                <a:ea typeface="Arial"/>
              </a:rPr>
              <a:t>DETTAGLIO  DEI CASE STUDY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" name="Table 1"/>
          <p:cNvGraphicFramePr/>
          <p:nvPr/>
        </p:nvGraphicFramePr>
        <p:xfrm>
          <a:off x="698400" y="1159920"/>
          <a:ext cx="10769400" cy="4015440"/>
        </p:xfrm>
        <a:graphic>
          <a:graphicData uri="http://schemas.openxmlformats.org/drawingml/2006/table">
            <a:tbl>
              <a:tblPr/>
              <a:tblGrid>
                <a:gridCol w="2095200"/>
                <a:gridCol w="4279680"/>
                <a:gridCol w="4394520"/>
              </a:tblGrid>
              <a:tr h="347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PAESAGGISTICA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AIA AUA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891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Costruire un indicatore 3  per confrontare il set di BL con i Comuni MAPEL per la definizione di aree territoriali/classi demografiche omogenee ed individuare eventuali criticità / soluzioni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90440" indent="-1900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Gestione dei dati affidabile, confrontabile e replicabile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90440" indent="-1900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Quantificare le criticità segnalate dai Referenti e loro impatto sui target.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  <a:tr h="891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 set di BL non è sufficientemente rappresentativo delle criticità della procedura PAE e non sono disponibili dati di arretrato per tutti i Comuni Mapel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AIA: </a:t>
                      </a: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Uso obbligatorio della piattaforma solo dal 2023; limitata popolazione dati.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AUA: </a:t>
                      </a: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Interoperabilità insufficiente tra SUAP e Piattaforma Procedimenti.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1090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1160" algn="just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Segmentazione e analisi territoriale hanno fornito un modello per identificare le dinamiche fra vincoli paesaggistici e «pressioni urbanistiche». Si sono individuati «Comuni Indicatori» con criticità comuni.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Utilizzo di questionari per compensare le carenze delle piattaforme ex DPCM 12/11/21 trasmessi dalla TF alle Province/CMMI + confronti con le Province/CMMI.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Indicatori LIVELLO 3 per quantificazione di criticità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  <a:tr h="891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Individuazione di Aree Territoriali con potenziali criticità e o con criticità simili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47600" indent="-1472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Superate le criticità dei dati anche grazie alla collaborazione tra Province, Task Force VAA AIA-AUA e DG Ambiente e Clima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marL="147600" indent="-1472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Quantificati gli indicatori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891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 corso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Reperimento dei dati di altri </a:t>
                      </a:r>
                      <a:r>
                        <a:rPr b="0" lang="it-IT" sz="1400" spc="-1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…</a:t>
                      </a: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Comuni Mapel e avvio delle analisi.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 corso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Identificati e quantificati gli indicatori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Valutare con la DG l utilizzo degli indicatori a supporto dei risultati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e"/>
                    </a:solidFill>
                  </a:tcPr>
                </a:tc>
              </a:tr>
            </a:tbl>
          </a:graphicData>
        </a:graphic>
      </p:graphicFrame>
      <p:sp>
        <p:nvSpPr>
          <p:cNvPr id="527" name="CustomShape 2"/>
          <p:cNvSpPr/>
          <p:nvPr/>
        </p:nvSpPr>
        <p:spPr>
          <a:xfrm rot="16200000">
            <a:off x="-3276360" y="326412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529" name="CustomShape 4"/>
          <p:cNvSpPr/>
          <p:nvPr/>
        </p:nvSpPr>
        <p:spPr>
          <a:xfrm>
            <a:off x="911160" y="163944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Obiettivo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30" name="CustomShape 5"/>
          <p:cNvSpPr/>
          <p:nvPr/>
        </p:nvSpPr>
        <p:spPr>
          <a:xfrm>
            <a:off x="911160" y="467964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Risultato Atteso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31" name="CustomShape 6"/>
          <p:cNvSpPr/>
          <p:nvPr/>
        </p:nvSpPr>
        <p:spPr>
          <a:xfrm>
            <a:off x="911160" y="379944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Soluzione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32" name="CustomShape 7"/>
          <p:cNvSpPr/>
          <p:nvPr/>
        </p:nvSpPr>
        <p:spPr>
          <a:xfrm>
            <a:off x="911160" y="271944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Criticitá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33" name="CustomShape 8"/>
          <p:cNvSpPr/>
          <p:nvPr/>
        </p:nvSpPr>
        <p:spPr>
          <a:xfrm>
            <a:off x="911160" y="5698080"/>
            <a:ext cx="1763640" cy="2876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Dove siamo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34" name="CustomShape 9"/>
          <p:cNvSpPr/>
          <p:nvPr/>
        </p:nvSpPr>
        <p:spPr>
          <a:xfrm>
            <a:off x="743760" y="380880"/>
            <a:ext cx="6139080" cy="4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8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 | </a:t>
            </a:r>
            <a:r>
              <a:rPr b="1" lang="it-IT" sz="1600" spc="-1" strike="noStrike">
                <a:solidFill>
                  <a:srgbClr val="ff0000"/>
                </a:solidFill>
                <a:latin typeface="Arial"/>
                <a:ea typeface="Arial"/>
              </a:rPr>
              <a:t>DETTAGLIO  DEI CASE STUDY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698400" y="237960"/>
            <a:ext cx="10514520" cy="132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Esperti| </a:t>
            </a:r>
            <a:r>
              <a:rPr b="1" lang="it-IT" sz="3200" spc="-1" strike="noStrike">
                <a:solidFill>
                  <a:srgbClr val="7f7f7f"/>
                </a:solidFill>
                <a:latin typeface="Arial"/>
                <a:ea typeface="Arial"/>
              </a:rPr>
              <a:t>Indice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698400" y="1663560"/>
            <a:ext cx="7543440" cy="283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7f7f7f"/>
                </a:solidFill>
                <a:latin typeface="Arial"/>
                <a:ea typeface="Arial"/>
              </a:rPr>
              <a:t>Premessa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5597"/>
              </a:buClr>
              <a:buFont typeface="Noto Sans Symbols"/>
              <a:buChar char="▪"/>
            </a:pPr>
            <a:r>
              <a:rPr b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Ruolo  della TF Monitoraggio e Rendicontazione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5597"/>
              </a:buClr>
              <a:buFont typeface="Noto Sans Symbols"/>
              <a:buChar char="▪"/>
            </a:pPr>
            <a:r>
              <a:rPr b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Misurare l'efficacia e l'impatto reale sulle province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5597"/>
              </a:buClr>
              <a:buFont typeface="Noto Sans Symbols"/>
              <a:buChar char="▪"/>
            </a:pPr>
            <a:r>
              <a:rPr b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Strategie per arretrato/tempi medi – cosa abbiamo fatto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5597"/>
              </a:buClr>
              <a:buFont typeface="Noto Sans Symbols"/>
              <a:buChar char="▪"/>
            </a:pPr>
            <a:r>
              <a:rPr b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Data Quality index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5597"/>
              </a:buClr>
              <a:buFont typeface="Noto Sans Symbols"/>
              <a:buChar char="▪"/>
            </a:pPr>
            <a:r>
              <a:rPr b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Segmentazione Arretrato/Tempi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5597"/>
              </a:buClr>
              <a:buFont typeface="Noto Sans Symbols"/>
              <a:buChar char="▪"/>
            </a:pPr>
            <a:r>
              <a:rPr b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Indicatori di livello 3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5597"/>
              </a:buClr>
              <a:buFont typeface="Noto Sans Symbols"/>
              <a:buChar char="▪"/>
            </a:pPr>
            <a:r>
              <a:rPr b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GDL Target e  strategie: i Case Study</a:t>
            </a:r>
            <a:endParaRPr b="0" lang="it-I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f5597"/>
              </a:buClr>
              <a:buFont typeface="Noto Sans Symbols"/>
              <a:buChar char="▪"/>
            </a:pPr>
            <a:r>
              <a:rPr b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Strategie per arretrato/tempi medi – cosa resta da fare, la </a:t>
            </a:r>
            <a:r>
              <a:rPr b="1" i="1" lang="it-IT" sz="1800" spc="-1" strike="noStrike">
                <a:solidFill>
                  <a:srgbClr val="2f5597"/>
                </a:solidFill>
                <a:latin typeface="Arial"/>
                <a:ea typeface="Arial"/>
              </a:rPr>
              <a:t>legacy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414720" y="406080"/>
            <a:ext cx="1051452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1000 Esperti I </a:t>
            </a:r>
            <a:r>
              <a:rPr b="1" lang="it-IT" sz="2700" spc="-1" strike="noStrike">
                <a:solidFill>
                  <a:srgbClr val="ff0000"/>
                </a:solidFill>
                <a:latin typeface="Arial"/>
                <a:ea typeface="Arial"/>
              </a:rPr>
              <a:t>Ruolo TF Monitoraggio  e Rendicontazione</a:t>
            </a:r>
            <a:endParaRPr b="0" lang="it-IT" sz="27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2451600" y="2103840"/>
            <a:ext cx="42789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Assistenza tecnica e gestione di procedure complesse, monitoraggio degli stati di avanzamento strategie territoriali all’interno del PNRR di RL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2451600" y="1450800"/>
            <a:ext cx="3882600" cy="60048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Task Force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Monitoraggio &amp; Rendicontazione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7137360" y="2870280"/>
            <a:ext cx="31348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0" name="Google Shape;167;p3" descr="Riunione con riempimento a tinta unita"/>
          <p:cNvPicPr/>
          <p:nvPr/>
        </p:nvPicPr>
        <p:blipFill>
          <a:blip r:embed="rId1"/>
          <a:stretch/>
        </p:blipFill>
        <p:spPr>
          <a:xfrm>
            <a:off x="5430240" y="4071240"/>
            <a:ext cx="1960920" cy="2197440"/>
          </a:xfrm>
          <a:prstGeom prst="rect">
            <a:avLst/>
          </a:prstGeom>
          <a:ln>
            <a:noFill/>
          </a:ln>
        </p:spPr>
      </p:pic>
      <p:sp>
        <p:nvSpPr>
          <p:cNvPr id="341" name="CustomShape 5"/>
          <p:cNvSpPr/>
          <p:nvPr/>
        </p:nvSpPr>
        <p:spPr>
          <a:xfrm>
            <a:off x="4794480" y="5792760"/>
            <a:ext cx="3376080" cy="369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560">
            <a:solidFill>
              <a:srgbClr val="1c305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1600" spc="-1" strike="noStrike">
                <a:solidFill>
                  <a:srgbClr val="ffffff"/>
                </a:solidFill>
                <a:latin typeface="Arial"/>
                <a:ea typeface="Arial"/>
              </a:rPr>
              <a:t>TAVOLO INTERDISCIPLINARE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2464200" y="2990520"/>
            <a:ext cx="337608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Monitoraggio / avanzamento  indicatori classici da DPCM, Indicatore  2  e indicatore 3   </a:t>
            </a:r>
            <a:endParaRPr b="0" lang="it-IT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Rendicontazione, supporto ai Professionisti</a:t>
            </a:r>
            <a:endParaRPr b="0" lang="it-IT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Progetti PNRR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4624200" y="6613200"/>
            <a:ext cx="26784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Arial"/>
                <a:ea typeface="Arial"/>
              </a:rPr>
              <a:t>Task Force Monitoraggio e Rendicontazione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508320" y="2210040"/>
            <a:ext cx="153072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Oggetto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dell’Incarico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508320" y="3060720"/>
            <a:ext cx="122292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Attività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Principali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3998520" y="4524120"/>
            <a:ext cx="1431720" cy="98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3e6ec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11"/>
          <p:cNvSpPr/>
          <p:nvPr/>
        </p:nvSpPr>
        <p:spPr>
          <a:xfrm>
            <a:off x="5198400" y="3944160"/>
            <a:ext cx="242496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Arial"/>
              </a:rPr>
              <a:t>TARGET FINALE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Arial"/>
              </a:rPr>
              <a:t>SEMPLIFICAZIONE 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48" name="CustomShape 12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20200" y="1102680"/>
            <a:ext cx="9728280" cy="375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000000"/>
                </a:solidFill>
                <a:latin typeface="Arial"/>
                <a:ea typeface="Arial"/>
              </a:rPr>
              <a:t>Gli investimenti per tutte le province di Lombardia ammontano a      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                         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4472c4"/>
                </a:solidFill>
                <a:latin typeface="Arial"/>
                <a:ea typeface="Arial"/>
              </a:rPr>
              <a:t>€</a:t>
            </a:r>
            <a:r>
              <a:rPr b="1" lang="it-IT" sz="2400" spc="-1" strike="noStrike">
                <a:solidFill>
                  <a:srgbClr val="4472c4"/>
                </a:solidFill>
                <a:latin typeface="Arial"/>
                <a:ea typeface="Arial"/>
              </a:rPr>
              <a:t>. 13.774.710.870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a questo importo, che è il punto di riferimento delle nostre successive analisi, se si aggiungono </a:t>
            </a:r>
            <a:r>
              <a:rPr b="1" lang="it-IT" sz="1600" spc="-1" strike="noStrike">
                <a:solidFill>
                  <a:srgbClr val="4472c4"/>
                </a:solidFill>
                <a:latin typeface="Arial"/>
                <a:ea typeface="Arial"/>
              </a:rPr>
              <a:t>€. 4.594.019.074 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per investimenti relativi alla p</a:t>
            </a:r>
            <a:r>
              <a:rPr b="0" lang="it-IT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rovincia multipla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 (che interessano territori di diverse province), si ottiene l’importo complessivo di 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4472c4"/>
                </a:solidFill>
                <a:latin typeface="Arial"/>
                <a:ea typeface="Arial"/>
              </a:rPr>
              <a:t>€</a:t>
            </a:r>
            <a:r>
              <a:rPr b="1" lang="it-IT" sz="2400" spc="-1" strike="noStrike">
                <a:solidFill>
                  <a:srgbClr val="4472c4"/>
                </a:solidFill>
                <a:latin typeface="Arial"/>
                <a:ea typeface="Arial"/>
              </a:rPr>
              <a:t>. 18.368.729.944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evidenziato nella dashboard </a:t>
            </a:r>
            <a:endParaRPr b="0" lang="it-IT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In sintesi:</a:t>
            </a:r>
            <a:endParaRPr b="0" lang="it-IT" sz="16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la provincia con il maggior importo di risorse è </a:t>
            </a: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Milano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, mentre la provincia con minore risorse è </a:t>
            </a: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Lecco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b="0" lang="it-IT" sz="16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tra le Missioni e Componenti l’intervento con maggiori risorse è </a:t>
            </a: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M2C3I2.1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 - Rafforzamento dell’ecobonus per l’efficienza energetica, mentre quello con minori risorse è </a:t>
            </a: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M1C3I3.3.3 - 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Promuovere la riduzione dell'impronta ecologica degli eventi culturali 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1830960" y="6455160"/>
            <a:ext cx="8529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Calibri"/>
              </a:rPr>
              <a:t>Dati di Proprietà di Regione Lombardia - Diritti di Riproduzione Riservati 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148680" y="6485040"/>
            <a:ext cx="307656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Fonte: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dashboard RL dati al 17.02.25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352" name="CustomShape 4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53" name="TextShape 5"/>
          <p:cNvSpPr txBox="1"/>
          <p:nvPr/>
        </p:nvSpPr>
        <p:spPr>
          <a:xfrm>
            <a:off x="520200" y="105120"/>
            <a:ext cx="10514520" cy="89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br/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M&amp;R| </a:t>
            </a:r>
            <a:r>
              <a:rPr b="1" lang="it-IT" sz="2800" spc="-1" strike="noStrike">
                <a:solidFill>
                  <a:srgbClr val="ff0000"/>
                </a:solidFill>
                <a:latin typeface="Arial"/>
                <a:ea typeface="Arial"/>
              </a:rPr>
              <a:t>Misurare l'efficacia e l'impatto reale sulle province </a:t>
            </a:r>
            <a:br/>
            <a:br/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974600" y="6485040"/>
            <a:ext cx="8529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Calibri"/>
              </a:rPr>
              <a:t>Dati di Proprietà di Regione Lombardia - Diritti di Riproduzione Riservati -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115560" y="6442200"/>
            <a:ext cx="400860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Fonte: dashboard RL dati al 17.02.25, valori in Euro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356" name="Google Shape;191;p5" descr=""/>
          <p:cNvPicPr/>
          <p:nvPr/>
        </p:nvPicPr>
        <p:blipFill>
          <a:blip r:embed="rId1"/>
          <a:stretch/>
        </p:blipFill>
        <p:spPr>
          <a:xfrm>
            <a:off x="6238800" y="3418200"/>
            <a:ext cx="4934160" cy="2965680"/>
          </a:xfrm>
          <a:prstGeom prst="rect">
            <a:avLst/>
          </a:prstGeom>
          <a:ln>
            <a:noFill/>
          </a:ln>
        </p:spPr>
      </p:pic>
      <p:pic>
        <p:nvPicPr>
          <p:cNvPr id="357" name="Google Shape;192;p5" descr=""/>
          <p:cNvPicPr/>
          <p:nvPr/>
        </p:nvPicPr>
        <p:blipFill>
          <a:blip r:embed="rId2"/>
          <a:stretch/>
        </p:blipFill>
        <p:spPr>
          <a:xfrm>
            <a:off x="901080" y="1449720"/>
            <a:ext cx="4934160" cy="2965680"/>
          </a:xfrm>
          <a:prstGeom prst="rect">
            <a:avLst/>
          </a:prstGeom>
          <a:ln>
            <a:noFill/>
          </a:ln>
        </p:spPr>
      </p:pic>
      <p:sp>
        <p:nvSpPr>
          <p:cNvPr id="358" name="CustomShape 3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59" name="TextShape 4"/>
          <p:cNvSpPr txBox="1"/>
          <p:nvPr/>
        </p:nvSpPr>
        <p:spPr>
          <a:xfrm>
            <a:off x="520200" y="336600"/>
            <a:ext cx="10514520" cy="89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M&amp;R|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 Investimenti PNRR per Missione  e provincia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622800" y="1297800"/>
            <a:ext cx="10971720" cy="52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71440" indent="-271080">
              <a:lnSpc>
                <a:spcPct val="9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,</a:t>
            </a:r>
            <a:endParaRPr b="0" lang="it-IT" sz="2000" spc="-1" strike="noStrike">
              <a:latin typeface="Arial"/>
            </a:endParaRPr>
          </a:p>
          <a:p>
            <a:pPr marL="271440" indent="-271080">
              <a:lnSpc>
                <a:spcPct val="90000"/>
              </a:lnSpc>
            </a:pPr>
            <a:endParaRPr b="0" lang="it-IT" sz="2000" spc="-1" strike="noStrike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6708960" y="5250240"/>
            <a:ext cx="4885920" cy="11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Note.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Il comune della provincia di Milano che si trova all’interno del territorio della provincia di Lodi è San Colombano al Lambro.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Il comune della provincia di Como esterno alla Lombardia e al territorio Italiano è Campione d’Italia.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362" name="Google Shape;201;p6" descr=""/>
          <p:cNvPicPr/>
          <p:nvPr/>
        </p:nvPicPr>
        <p:blipFill>
          <a:blip r:embed="rId1"/>
          <a:stretch/>
        </p:blipFill>
        <p:spPr>
          <a:xfrm>
            <a:off x="1360080" y="2350080"/>
            <a:ext cx="237960" cy="561600"/>
          </a:xfrm>
          <a:prstGeom prst="rect">
            <a:avLst/>
          </a:prstGeom>
          <a:ln>
            <a:noFill/>
          </a:ln>
        </p:spPr>
      </p:pic>
      <p:sp>
        <p:nvSpPr>
          <p:cNvPr id="363" name="CustomShape 3"/>
          <p:cNvSpPr/>
          <p:nvPr/>
        </p:nvSpPr>
        <p:spPr>
          <a:xfrm>
            <a:off x="1974600" y="6485040"/>
            <a:ext cx="8529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Calibri"/>
              </a:rPr>
              <a:t>Dati di Proprietà di Regione Lombardia - Diritti di Riproduzione Riservati -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351720" y="6510600"/>
            <a:ext cx="307656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Fonte: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dashboard RL dati al 17.02.25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6768360" y="1466640"/>
            <a:ext cx="3405960" cy="512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66" name="Google Shape;205;p6" descr=""/>
          <p:cNvPicPr/>
          <p:nvPr/>
        </p:nvPicPr>
        <p:blipFill>
          <a:blip r:embed="rId2"/>
          <a:stretch/>
        </p:blipFill>
        <p:spPr>
          <a:xfrm>
            <a:off x="6960240" y="1167120"/>
            <a:ext cx="3107520" cy="2927520"/>
          </a:xfrm>
          <a:prstGeom prst="rect">
            <a:avLst/>
          </a:prstGeom>
          <a:ln>
            <a:noFill/>
          </a:ln>
        </p:spPr>
      </p:pic>
      <p:pic>
        <p:nvPicPr>
          <p:cNvPr id="367" name="Google Shape;206;p6" descr=""/>
          <p:cNvPicPr/>
          <p:nvPr/>
        </p:nvPicPr>
        <p:blipFill>
          <a:blip r:embed="rId3"/>
          <a:stretch/>
        </p:blipFill>
        <p:spPr>
          <a:xfrm>
            <a:off x="381240" y="830160"/>
            <a:ext cx="6290640" cy="5603040"/>
          </a:xfrm>
          <a:prstGeom prst="rect">
            <a:avLst/>
          </a:prstGeom>
          <a:ln>
            <a:noFill/>
          </a:ln>
        </p:spPr>
      </p:pic>
      <p:sp>
        <p:nvSpPr>
          <p:cNvPr id="368" name="CustomShape 6"/>
          <p:cNvSpPr/>
          <p:nvPr/>
        </p:nvSpPr>
        <p:spPr>
          <a:xfrm>
            <a:off x="10456560" y="1466640"/>
            <a:ext cx="709920" cy="366120"/>
          </a:xfrm>
          <a:prstGeom prst="rect">
            <a:avLst/>
          </a:prstGeom>
          <a:solidFill>
            <a:schemeClr val="accent1"/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62%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69" name="CustomShape 7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70" name="CustomShape 8"/>
          <p:cNvSpPr/>
          <p:nvPr/>
        </p:nvSpPr>
        <p:spPr>
          <a:xfrm>
            <a:off x="520200" y="108000"/>
            <a:ext cx="10514520" cy="8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M&amp;R| 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Investimenti PNRR per provincia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214;p7" descr=""/>
          <p:cNvPicPr/>
          <p:nvPr/>
        </p:nvPicPr>
        <p:blipFill>
          <a:blip r:embed="rId1"/>
          <a:stretch/>
        </p:blipFill>
        <p:spPr>
          <a:xfrm>
            <a:off x="1360080" y="2350080"/>
            <a:ext cx="237960" cy="561600"/>
          </a:xfrm>
          <a:prstGeom prst="rect">
            <a:avLst/>
          </a:prstGeom>
          <a:ln>
            <a:noFill/>
          </a:ln>
        </p:spPr>
      </p:pic>
      <p:sp>
        <p:nvSpPr>
          <p:cNvPr id="372" name="CustomShape 1"/>
          <p:cNvSpPr/>
          <p:nvPr/>
        </p:nvSpPr>
        <p:spPr>
          <a:xfrm>
            <a:off x="1974600" y="6485040"/>
            <a:ext cx="8529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Calibri"/>
              </a:rPr>
              <a:t>Dati di Proprietà di Regione Lombardia - Diritti di Riproduzione Riservati -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929520" y="6119640"/>
            <a:ext cx="307656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Fonte: dashboard RL dati al 17.02.25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6587640" y="1634760"/>
            <a:ext cx="3792240" cy="71532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75" name="Google Shape;218;p7" descr=""/>
          <p:cNvPicPr/>
          <p:nvPr/>
        </p:nvPicPr>
        <p:blipFill>
          <a:blip r:embed="rId2"/>
          <a:stretch/>
        </p:blipFill>
        <p:spPr>
          <a:xfrm>
            <a:off x="6718680" y="1374120"/>
            <a:ext cx="3529800" cy="3325320"/>
          </a:xfrm>
          <a:prstGeom prst="rect">
            <a:avLst/>
          </a:prstGeom>
          <a:ln>
            <a:noFill/>
          </a:ln>
        </p:spPr>
      </p:pic>
      <p:pic>
        <p:nvPicPr>
          <p:cNvPr id="376" name="Google Shape;219;p7" descr=""/>
          <p:cNvPicPr/>
          <p:nvPr/>
        </p:nvPicPr>
        <p:blipFill>
          <a:blip r:embed="rId3"/>
          <a:stretch/>
        </p:blipFill>
        <p:spPr>
          <a:xfrm>
            <a:off x="450360" y="980280"/>
            <a:ext cx="5835960" cy="5446800"/>
          </a:xfrm>
          <a:prstGeom prst="rect">
            <a:avLst/>
          </a:prstGeom>
          <a:ln>
            <a:noFill/>
          </a:ln>
        </p:spPr>
      </p:pic>
      <p:sp>
        <p:nvSpPr>
          <p:cNvPr id="377" name="CustomShape 4"/>
          <p:cNvSpPr/>
          <p:nvPr/>
        </p:nvSpPr>
        <p:spPr>
          <a:xfrm>
            <a:off x="10528200" y="1807920"/>
            <a:ext cx="786960" cy="366120"/>
          </a:xfrm>
          <a:prstGeom prst="rect">
            <a:avLst/>
          </a:prstGeom>
          <a:solidFill>
            <a:schemeClr val="accent1"/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Arial"/>
                <a:ea typeface="Arial"/>
              </a:rPr>
              <a:t>52%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389880" y="6485040"/>
            <a:ext cx="307656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Fonte: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dashboard RL dati al 17.02.25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379" name="CustomShape 6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520200" y="108000"/>
            <a:ext cx="10514520" cy="8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M&amp;R| 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Numero di interventi PNRR per provincia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228;p8" descr=""/>
          <p:cNvPicPr/>
          <p:nvPr/>
        </p:nvPicPr>
        <p:blipFill>
          <a:blip r:embed="rId1"/>
          <a:stretch/>
        </p:blipFill>
        <p:spPr>
          <a:xfrm>
            <a:off x="1360080" y="2350080"/>
            <a:ext cx="237960" cy="56160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1974600" y="6485040"/>
            <a:ext cx="8529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Calibri"/>
              </a:rPr>
              <a:t>Dati di Proprietà di Regione Lombardia - Diritti di Riproduzione Riservati -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929520" y="6119640"/>
            <a:ext cx="307656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Fonte: dashboard RL dati al 17.02.25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384" name="Google Shape;231;p8" descr=""/>
          <p:cNvPicPr/>
          <p:nvPr/>
        </p:nvPicPr>
        <p:blipFill>
          <a:blip r:embed="rId2"/>
          <a:stretch/>
        </p:blipFill>
        <p:spPr>
          <a:xfrm>
            <a:off x="7000200" y="1266840"/>
            <a:ext cx="2755080" cy="3290760"/>
          </a:xfrm>
          <a:prstGeom prst="rect">
            <a:avLst/>
          </a:prstGeom>
          <a:ln>
            <a:noFill/>
          </a:ln>
        </p:spPr>
      </p:pic>
      <p:sp>
        <p:nvSpPr>
          <p:cNvPr id="385" name="CustomShape 3"/>
          <p:cNvSpPr/>
          <p:nvPr/>
        </p:nvSpPr>
        <p:spPr>
          <a:xfrm>
            <a:off x="10252800" y="1511280"/>
            <a:ext cx="1564200" cy="7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Calibri"/>
                <a:ea typeface="Calibri"/>
              </a:rPr>
              <a:t>336.749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Calibri"/>
                <a:ea typeface="Calibri"/>
              </a:rPr>
              <a:t>Medi Finanziamenti RL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386" name="Google Shape;233;p8" descr=""/>
          <p:cNvPicPr/>
          <p:nvPr/>
        </p:nvPicPr>
        <p:blipFill>
          <a:blip r:embed="rId3"/>
          <a:stretch/>
        </p:blipFill>
        <p:spPr>
          <a:xfrm>
            <a:off x="435600" y="904680"/>
            <a:ext cx="5866920" cy="5528880"/>
          </a:xfrm>
          <a:prstGeom prst="rect">
            <a:avLst/>
          </a:prstGeom>
          <a:ln>
            <a:noFill/>
          </a:ln>
        </p:spPr>
      </p:pic>
      <p:sp>
        <p:nvSpPr>
          <p:cNvPr id="387" name="CustomShape 4"/>
          <p:cNvSpPr/>
          <p:nvPr/>
        </p:nvSpPr>
        <p:spPr>
          <a:xfrm>
            <a:off x="393840" y="6485040"/>
            <a:ext cx="281916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Fonte: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dashboard RL dati al 17.02.25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388" name="CustomShape 5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89" name="CustomShape 6"/>
          <p:cNvSpPr/>
          <p:nvPr/>
        </p:nvSpPr>
        <p:spPr>
          <a:xfrm>
            <a:off x="520200" y="108000"/>
            <a:ext cx="10514520" cy="8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M&amp;R|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 Importo medio finanziamento PNRR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390" name="CustomShape 7"/>
          <p:cNvSpPr/>
          <p:nvPr/>
        </p:nvSpPr>
        <p:spPr>
          <a:xfrm>
            <a:off x="6845400" y="1511280"/>
            <a:ext cx="3034800" cy="45684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242;p9" descr=""/>
          <p:cNvPicPr/>
          <p:nvPr/>
        </p:nvPicPr>
        <p:blipFill>
          <a:blip r:embed="rId1"/>
          <a:stretch/>
        </p:blipFill>
        <p:spPr>
          <a:xfrm>
            <a:off x="1360080" y="2350080"/>
            <a:ext cx="237960" cy="561600"/>
          </a:xfrm>
          <a:prstGeom prst="rect">
            <a:avLst/>
          </a:prstGeom>
          <a:ln>
            <a:noFill/>
          </a:ln>
        </p:spPr>
      </p:pic>
      <p:sp>
        <p:nvSpPr>
          <p:cNvPr id="392" name="CustomShape 1"/>
          <p:cNvSpPr/>
          <p:nvPr/>
        </p:nvSpPr>
        <p:spPr>
          <a:xfrm>
            <a:off x="1974600" y="6485040"/>
            <a:ext cx="8529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Calibri"/>
              </a:rPr>
              <a:t>Dati di Proprietà di Regione Lombardia - Diritti di Riproduzione Riservati -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929520" y="6119640"/>
            <a:ext cx="307656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Fonte: dashboard RL dati al 17.02.25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394" name="Google Shape;245;p9" descr=""/>
          <p:cNvPicPr/>
          <p:nvPr/>
        </p:nvPicPr>
        <p:blipFill>
          <a:blip r:embed="rId2"/>
          <a:stretch/>
        </p:blipFill>
        <p:spPr>
          <a:xfrm>
            <a:off x="7130880" y="1028160"/>
            <a:ext cx="2639160" cy="3375720"/>
          </a:xfrm>
          <a:prstGeom prst="rect">
            <a:avLst/>
          </a:prstGeom>
          <a:ln>
            <a:noFill/>
          </a:ln>
        </p:spPr>
      </p:pic>
      <p:pic>
        <p:nvPicPr>
          <p:cNvPr id="395" name="Google Shape;246;p9" descr=""/>
          <p:cNvPicPr/>
          <p:nvPr/>
        </p:nvPicPr>
        <p:blipFill>
          <a:blip r:embed="rId3"/>
          <a:stretch/>
        </p:blipFill>
        <p:spPr>
          <a:xfrm>
            <a:off x="501120" y="911160"/>
            <a:ext cx="5891760" cy="5552280"/>
          </a:xfrm>
          <a:prstGeom prst="rect">
            <a:avLst/>
          </a:prstGeom>
          <a:ln>
            <a:noFill/>
          </a:ln>
        </p:spPr>
      </p:pic>
      <p:sp>
        <p:nvSpPr>
          <p:cNvPr id="396" name="CustomShape 3"/>
          <p:cNvSpPr/>
          <p:nvPr/>
        </p:nvSpPr>
        <p:spPr>
          <a:xfrm>
            <a:off x="6589440" y="5796360"/>
            <a:ext cx="5244480" cy="6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Nota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Numero di abitanti per provincia, in base alla popolazione Istat al 1° Gennaio 2024. 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548280" y="6545160"/>
            <a:ext cx="422460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Fonte: </a:t>
            </a: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dashboard RL dati al 17.02.25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>
          <a:xfrm rot="16200000">
            <a:off x="-3276360" y="3279960"/>
            <a:ext cx="6857640" cy="30456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f5496"/>
                </a:solidFill>
                <a:latin typeface="Arial"/>
                <a:ea typeface="Arial"/>
              </a:rPr>
              <a:t>Gruppo Interdisciplinare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99" name="CustomShape 6"/>
          <p:cNvSpPr/>
          <p:nvPr/>
        </p:nvSpPr>
        <p:spPr>
          <a:xfrm>
            <a:off x="520200" y="108000"/>
            <a:ext cx="10514520" cy="8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2f5496"/>
                </a:solidFill>
                <a:latin typeface="Arial"/>
                <a:ea typeface="Arial"/>
              </a:rPr>
              <a:t>M&amp;R| </a:t>
            </a:r>
            <a:r>
              <a:rPr b="1" lang="it-IT" sz="3200" spc="-1" strike="noStrike">
                <a:solidFill>
                  <a:srgbClr val="ff0000"/>
                </a:solidFill>
                <a:latin typeface="Arial"/>
                <a:ea typeface="Arial"/>
              </a:rPr>
              <a:t>Investimenti PNRR per abitante/provincia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400" name="CustomShape 7"/>
          <p:cNvSpPr/>
          <p:nvPr/>
        </p:nvSpPr>
        <p:spPr>
          <a:xfrm>
            <a:off x="6896160" y="1511280"/>
            <a:ext cx="3034800" cy="15616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LibreOffice/6.3.4.2$Windows_X86_64 LibreOffice_project/60da17e045e08f1793c57c00ba83cdfce946d0aa</Application>
  <Words>2302</Words>
  <Paragraphs>337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2022-01-23T12:14:56Z</dcterms:created>
  <dc:creator>patrizia gipponi</dc:creator>
  <dc:description/>
  <dc:language>it-IT</dc:language>
  <cp:lastModifiedBy/>
  <dcterms:modified xsi:type="dcterms:W3CDTF">2025-04-03T10:56:32Z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0x0101003C1E53980E2F7C4EAC79236436FBE3A0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SIP_Label_0359f705-2ba0-454b-9cfc-6ce5bcaac040_ActionId">
    <vt:lpwstr>033c0510-27d4-4105-a5aa-655dd216d897</vt:lpwstr>
  </property>
  <property fmtid="{D5CDD505-2E9C-101B-9397-08002B2CF9AE}" pid="9" name="MSIP_Label_0359f705-2ba0-454b-9cfc-6ce5bcaac040_ContentBits">
    <vt:lpwstr>2</vt:lpwstr>
  </property>
  <property fmtid="{D5CDD505-2E9C-101B-9397-08002B2CF9AE}" pid="10" name="MSIP_Label_0359f705-2ba0-454b-9cfc-6ce5bcaac040_Enabled">
    <vt:lpwstr>true</vt:lpwstr>
  </property>
  <property fmtid="{D5CDD505-2E9C-101B-9397-08002B2CF9AE}" pid="11" name="MSIP_Label_0359f705-2ba0-454b-9cfc-6ce5bcaac040_Method">
    <vt:lpwstr>Standard</vt:lpwstr>
  </property>
  <property fmtid="{D5CDD505-2E9C-101B-9397-08002B2CF9AE}" pid="12" name="MSIP_Label_0359f705-2ba0-454b-9cfc-6ce5bcaac040_Name">
    <vt:lpwstr>0359f705-2ba0-454b-9cfc-6ce5bcaac040</vt:lpwstr>
  </property>
  <property fmtid="{D5CDD505-2E9C-101B-9397-08002B2CF9AE}" pid="13" name="MSIP_Label_0359f705-2ba0-454b-9cfc-6ce5bcaac040_SetDate">
    <vt:lpwstr>2022-10-11T15:19:09Z</vt:lpwstr>
  </property>
  <property fmtid="{D5CDD505-2E9C-101B-9397-08002B2CF9AE}" pid="14" name="MSIP_Label_0359f705-2ba0-454b-9cfc-6ce5bcaac040_SiteId">
    <vt:lpwstr>68283f3b-8487-4c86-adb3-a5228f18b893</vt:lpwstr>
  </property>
  <property fmtid="{D5CDD505-2E9C-101B-9397-08002B2CF9AE}" pid="15" name="Notes">
    <vt:i4>18</vt:i4>
  </property>
  <property fmtid="{D5CDD505-2E9C-101B-9397-08002B2CF9AE}" pid="16" name="PresentationFormat">
    <vt:lpwstr>Widescreen</vt:lpwstr>
  </property>
  <property fmtid="{D5CDD505-2E9C-101B-9397-08002B2CF9AE}" pid="17" name="ScaleCrop">
    <vt:bool>0</vt:bool>
  </property>
  <property fmtid="{D5CDD505-2E9C-101B-9397-08002B2CF9AE}" pid="18" name="ShareDoc">
    <vt:bool>0</vt:bool>
  </property>
  <property fmtid="{D5CDD505-2E9C-101B-9397-08002B2CF9AE}" pid="19" name="Slides">
    <vt:i4>18</vt:i4>
  </property>
</Properties>
</file>