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78" r:id="rId3"/>
    <p:sldId id="280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3" r:id="rId18"/>
    <p:sldId id="270" r:id="rId19"/>
    <p:sldId id="284" r:id="rId20"/>
    <p:sldId id="271" r:id="rId21"/>
    <p:sldId id="272" r:id="rId22"/>
    <p:sldId id="273" r:id="rId23"/>
    <p:sldId id="274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87A23-46BE-47B9-BB3E-C4D9A8353D4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E22F4-2936-4E86-964F-5ED38179D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96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12" name="TextShape 3"/>
          <p:cNvSpPr txBox="1"/>
          <p:nvPr/>
        </p:nvSpPr>
        <p:spPr>
          <a:xfrm>
            <a:off x="0" y="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PIANO OPERATIVO</a:t>
            </a:r>
            <a:endParaRPr lang="it-IT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056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EDD9-7BAD-E2EF-2088-31C8EAAC7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FCEEE-9FA7-09CD-3A10-687D92D71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15719-287C-8D44-4D07-7DDE18A3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14FB6-AAC7-4888-B190-552DE68E82B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6155A-E94D-5471-43BB-09ADB2CF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D3C24-DCC8-592E-8C8C-9F8DC88E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93355-F131-4178-9DA5-74453820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95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7088-4644-0762-AA40-F31B8933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343C6-841F-D40D-43A6-FB29CE7FF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37709-9CB3-D50E-F839-24302C07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14FB6-AAC7-4888-B190-552DE68E82B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6D715-439C-28B2-D411-A2BE7DBD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D2BE2-09AD-EBE4-B401-EEACCC0D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93355-F131-4178-9DA5-74453820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1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BB2DD-3332-3E1B-FF78-9C04E13F27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99464-3C71-02DF-358E-0AC547068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32A4-102A-9E62-CE1F-BD6B336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14FB6-AAC7-4888-B190-552DE68E82B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1C79C-F8EF-8110-FA99-3F35D3824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68A08-5D8A-F81F-CFBC-F02F84EF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93355-F131-4178-9DA5-74453820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4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4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D48E-5530-1D91-EDE0-F89D4065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81E0D-F523-BFAD-7ACC-AAEA32D47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691D1-8FAB-6558-3C80-01D95AB2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14FB6-AAC7-4888-B190-552DE68E82B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3E7F-715A-BB0C-F6D9-681AEE274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08402-B832-A0F1-FEE8-BC9383D8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93355-F131-4178-9DA5-74453820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A9440-9B14-8A1D-9E33-F26CA27D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8E93F-59BA-46B2-990C-38D68029F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2C2FC-C949-EECA-6E7B-4D8CCB950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14FB6-AAC7-4888-B190-552DE68E82B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FDB8E-2ABB-F118-AD64-1563563F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6550C-0445-90E7-A50F-4467F1EB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93355-F131-4178-9DA5-74453820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81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1A404-3122-C45B-3FFC-66DF4D62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6D539-5D7A-BB5F-FA93-1AB0E3CA6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55D93-CBEF-FC4B-4440-658A02F38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DD2DD-4EED-04FA-B35C-2348B503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14FB6-AAC7-4888-B190-552DE68E82B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0DDC4-A2EA-EAC3-A56E-0C4F8566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8AFAF-9E73-5FE3-E66B-44709ABE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93355-F131-4178-9DA5-74453820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1EBA-03BD-3A24-35A5-F6384CFD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78FF9-397C-5B17-15DB-FD2A3833D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F308F-AE22-6123-8D10-3F1770279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300B4-7AE9-BC34-EA7E-38D2D4881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369F8-D801-F769-1ECC-8ADAA3DE7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8ED6A-39DC-D34C-AE39-65C691AC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14FB6-AAC7-4888-B190-552DE68E82B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386BC-ED32-BD87-CDC3-1559F5E9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18A6C-1D43-13C0-A161-9F898ED5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93355-F131-4178-9DA5-74453820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7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5AD3A-C41B-9895-A93C-5AD78DAA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A6C995-C0D5-A238-2B08-39325B60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14FB6-AAC7-4888-B190-552DE68E82B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E000C1-3F44-9961-57D5-E59CA557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87445-4331-06E6-4C48-E88ACB08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93355-F131-4178-9DA5-74453820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08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0A622-174C-5D97-2583-705B492E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14FB6-AAC7-4888-B190-552DE68E82B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4970C6-E783-48CD-C77D-616449DA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11B3C-DE1D-8F88-B5D4-469EEFCB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93355-F131-4178-9DA5-74453820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18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5FD12-20EC-A290-44A9-AAAF43C95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6051-A740-27FF-9F8F-46388CFD2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652F8-5BB0-1440-742B-C0FF4AB07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A7373-187A-0B9C-2214-3AEE83AF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14FB6-AAC7-4888-B190-552DE68E82B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3C478-559F-FE55-4583-46C17888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E57EE-589D-ECC4-ECA7-CE334041E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93355-F131-4178-9DA5-74453820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70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A0F0-BEC9-7769-B0CD-7C92347F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DAE4CE-A92C-19B8-CC6D-84E59311D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150BE-482F-7A2D-6041-D254AF4E6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56286-4B73-ACA0-8530-AC004B0A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714FB6-AAC7-4888-B190-552DE68E82B5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DC14B-4C61-2463-6F8D-8AA8BF8B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CAF64-88BD-977B-9B17-E9461D69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93355-F131-4178-9DA5-74453820B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11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>
            <a:extLst>
              <a:ext uri="{FF2B5EF4-FFF2-40B4-BE49-F238E27FC236}">
                <a16:creationId xmlns:a16="http://schemas.microsoft.com/office/drawing/2014/main" id="{408FE08D-9B52-9CC0-5B53-1D6EDA3A5466}"/>
              </a:ext>
            </a:extLst>
          </p:cNvPr>
          <p:cNvSpPr/>
          <p:nvPr userDrawn="1"/>
        </p:nvSpPr>
        <p:spPr>
          <a:xfrm>
            <a:off x="0" y="159488"/>
            <a:ext cx="498960" cy="66985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/>
          <a:lstStyle/>
          <a:p>
            <a:endParaRPr lang="it-IT"/>
          </a:p>
        </p:txBody>
      </p:sp>
      <p:pic>
        <p:nvPicPr>
          <p:cNvPr id="8" name="Immagine 9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4DD1C1C8-56AD-CE23-28BE-40F005DBA824}"/>
              </a:ext>
            </a:extLst>
          </p:cNvPr>
          <p:cNvPicPr/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37520" y="42120"/>
            <a:ext cx="1643400" cy="419760"/>
          </a:xfrm>
          <a:prstGeom prst="rect">
            <a:avLst/>
          </a:prstGeom>
          <a:ln>
            <a:noFill/>
          </a:ln>
        </p:spPr>
      </p:pic>
      <p:pic>
        <p:nvPicPr>
          <p:cNvPr id="9" name="Immagine 10" descr="Immagine che contiene emblema&#10;&#10;Descrizione generata automaticamente">
            <a:extLst>
              <a:ext uri="{FF2B5EF4-FFF2-40B4-BE49-F238E27FC236}">
                <a16:creationId xmlns:a16="http://schemas.microsoft.com/office/drawing/2014/main" id="{30503E2D-B26A-7325-80FA-70F73624CDC3}"/>
              </a:ext>
            </a:extLst>
          </p:cNvPr>
          <p:cNvPicPr/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6320" y="5962"/>
            <a:ext cx="485280" cy="581760"/>
          </a:xfrm>
          <a:prstGeom prst="rect">
            <a:avLst/>
          </a:prstGeom>
          <a:ln>
            <a:noFill/>
          </a:ln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5D65A5B-1A6F-ABB5-DE1D-ED6287E9AE88}"/>
              </a:ext>
            </a:extLst>
          </p:cNvPr>
          <p:cNvPicPr/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31" b="7717"/>
          <a:stretch/>
        </p:blipFill>
        <p:spPr>
          <a:xfrm>
            <a:off x="10825920" y="0"/>
            <a:ext cx="1276920" cy="562680"/>
          </a:xfrm>
          <a:prstGeom prst="rect">
            <a:avLst/>
          </a:prstGeom>
          <a:ln>
            <a:noFill/>
          </a:ln>
        </p:spPr>
      </p:pic>
      <p:sp>
        <p:nvSpPr>
          <p:cNvPr id="11" name="Rettangolo con due angoli in diagonale arrotondati 2">
            <a:extLst>
              <a:ext uri="{FF2B5EF4-FFF2-40B4-BE49-F238E27FC236}">
                <a16:creationId xmlns:a16="http://schemas.microsoft.com/office/drawing/2014/main" id="{596AB2E4-1EA6-D782-6C9C-5D16925FE6A1}"/>
              </a:ext>
            </a:extLst>
          </p:cNvPr>
          <p:cNvSpPr/>
          <p:nvPr userDrawn="1"/>
        </p:nvSpPr>
        <p:spPr>
          <a:xfrm rot="16200000">
            <a:off x="3746621" y="-3768237"/>
            <a:ext cx="581985" cy="807522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</p:spPr>
        <p:txBody>
          <a:bodyPr spcFirstLastPara="1" vert="vert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PROGETTO 1000 ESPERTI REGIONE LOMBARDIA</a:t>
            </a:r>
            <a:b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WEBINAR 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VAS – La Valutazione Ambientale Strategica e le novità del portale SIVAS </a:t>
            </a:r>
            <a:endParaRPr lang="it-IT" sz="16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Immagine che contiene testo, logo, Carattere, Elementi grafici&#10;&#10;Descrizione generata automaticamente">
            <a:extLst>
              <a:ext uri="{FF2B5EF4-FFF2-40B4-BE49-F238E27FC236}">
                <a16:creationId xmlns:a16="http://schemas.microsoft.com/office/drawing/2014/main" id="{07284CAA-F5A7-C325-941E-A520FD272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6" b="7714"/>
          <a:stretch/>
        </p:blipFill>
        <p:spPr bwMode="auto">
          <a:xfrm>
            <a:off x="10879873" y="6174642"/>
            <a:ext cx="1044530" cy="460413"/>
          </a:xfrm>
          <a:prstGeom prst="rect">
            <a:avLst/>
          </a:prstGeom>
          <a:noFill/>
        </p:spPr>
      </p:pic>
      <p:sp>
        <p:nvSpPr>
          <p:cNvPr id="13" name="CasellaDiTesto 5">
            <a:extLst>
              <a:ext uri="{FF2B5EF4-FFF2-40B4-BE49-F238E27FC236}">
                <a16:creationId xmlns:a16="http://schemas.microsoft.com/office/drawing/2014/main" id="{631BE583-0379-0C97-4995-8ED3DE431D43}"/>
              </a:ext>
            </a:extLst>
          </p:cNvPr>
          <p:cNvSpPr txBox="1"/>
          <p:nvPr userDrawn="1"/>
        </p:nvSpPr>
        <p:spPr>
          <a:xfrm>
            <a:off x="10741984" y="6501833"/>
            <a:ext cx="1687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effectLst/>
                <a:latin typeface="Titillium Web" pitchFamily="2" charset="77"/>
              </a:rPr>
              <a:t>  PNRR 1000 Esperti</a:t>
            </a:r>
            <a:endParaRPr lang="it-IT" sz="1100" i="1" dirty="0"/>
          </a:p>
        </p:txBody>
      </p:sp>
      <p:sp>
        <p:nvSpPr>
          <p:cNvPr id="14" name="CasellaDiTesto 3">
            <a:extLst>
              <a:ext uri="{FF2B5EF4-FFF2-40B4-BE49-F238E27FC236}">
                <a16:creationId xmlns:a16="http://schemas.microsoft.com/office/drawing/2014/main" id="{8A95AA49-3506-F7A7-A065-5CB16485029A}"/>
              </a:ext>
            </a:extLst>
          </p:cNvPr>
          <p:cNvSpPr txBox="1"/>
          <p:nvPr userDrawn="1"/>
        </p:nvSpPr>
        <p:spPr>
          <a:xfrm>
            <a:off x="-40680" y="1307805"/>
            <a:ext cx="492443" cy="55501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 Valutazioni Autorizzazioni Ambientali - VAS</a:t>
            </a:r>
          </a:p>
        </p:txBody>
      </p:sp>
    </p:spTree>
    <p:extLst>
      <p:ext uri="{BB962C8B-B14F-4D97-AF65-F5344CB8AC3E}">
        <p14:creationId xmlns:p14="http://schemas.microsoft.com/office/powerpoint/2010/main" val="248852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asslombardia.it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magine 3" descr="pnrr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00"/>
            <a:ext cx="8109857" cy="687924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7772400" y="-3600"/>
            <a:ext cx="4419000" cy="6875640"/>
          </a:xfrm>
          <a:prstGeom prst="rect">
            <a:avLst/>
          </a:prstGeom>
          <a:solidFill>
            <a:srgbClr val="002060"/>
          </a:solidFill>
          <a:ln w="1260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>
            <a:noAutofit/>
          </a:bodyPr>
          <a:lstStyle/>
          <a:p>
            <a:pPr algn="ctr"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strike="noStrike" spc="-1" dirty="0">
                <a:solidFill>
                  <a:srgbClr val="FFFFFF"/>
                </a:solidFill>
                <a:latin typeface="Calibri"/>
                <a:ea typeface="Calibri"/>
              </a:rPr>
              <a:t>GdL per l’attuazione del PNRR</a:t>
            </a:r>
            <a:endParaRPr lang="it-IT" sz="16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strike="noStrike" spc="-1" dirty="0">
                <a:solidFill>
                  <a:srgbClr val="FFFFFF"/>
                </a:solidFill>
                <a:latin typeface="Calibri"/>
                <a:ea typeface="Calibri"/>
              </a:rPr>
              <a:t>Decreto 14246 del 25 ott 2021</a:t>
            </a:r>
            <a:endParaRPr lang="it-IT" sz="16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6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6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lang="it-IT" sz="2400" strike="noStrike" spc="-1" dirty="0">
                <a:solidFill>
                  <a:srgbClr val="FFFFFF"/>
                </a:solidFill>
                <a:latin typeface="Calibri"/>
                <a:ea typeface="Calibri"/>
              </a:rPr>
            </a:br>
            <a:r>
              <a:rPr lang="it-IT" sz="2400" strike="noStrike" spc="-1" dirty="0">
                <a:solidFill>
                  <a:srgbClr val="FFFFFF"/>
                </a:solidFill>
                <a:latin typeface="Calibri"/>
                <a:ea typeface="Calibri"/>
              </a:rPr>
              <a:t>PNRR</a:t>
            </a:r>
            <a:r>
              <a:rPr lang="it-IT" sz="240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400" strike="noStrike" spc="-1" dirty="0">
                <a:solidFill>
                  <a:srgbClr val="FFFFFF"/>
                </a:solidFill>
                <a:latin typeface="Calibri"/>
                <a:ea typeface="Calibri"/>
              </a:rPr>
              <a:t>Progetto 1000 Esperti</a:t>
            </a:r>
            <a:endParaRPr lang="it-IT" sz="24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strike="noStrike" spc="-1" dirty="0">
                <a:solidFill>
                  <a:srgbClr val="FFFFFF"/>
                </a:solidFill>
                <a:latin typeface="Calibri"/>
                <a:ea typeface="Calibri"/>
              </a:rPr>
              <a:t>Regione Lombardia</a:t>
            </a:r>
            <a:endParaRPr lang="it-IT" sz="24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800" b="1" cap="small" spc="-1" dirty="0">
                <a:solidFill>
                  <a:srgbClr val="FFFFFF"/>
                </a:solidFill>
                <a:latin typeface="Calibri"/>
                <a:ea typeface="Calibri"/>
              </a:rPr>
              <a:t>i</a:t>
            </a:r>
            <a:r>
              <a:rPr lang="it-IT" sz="2800" b="1" strike="noStrike" cap="small" spc="-1" dirty="0">
                <a:solidFill>
                  <a:srgbClr val="FFFFFF"/>
                </a:solidFill>
                <a:latin typeface="Calibri"/>
                <a:ea typeface="Calibri"/>
              </a:rPr>
              <a:t>ncontri online per i comuni</a:t>
            </a:r>
            <a:endParaRPr lang="it-IT" cap="small" spc="-1" dirty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br>
              <a:rPr lang="it-IT" sz="2800" strike="noStrike" cap="small" spc="-1" dirty="0">
                <a:solidFill>
                  <a:srgbClr val="FFFF00"/>
                </a:solidFill>
                <a:latin typeface="Calibri"/>
              </a:rPr>
            </a:br>
            <a:r>
              <a:rPr lang="it-IT" sz="2800" strike="noStrike" cap="small" spc="-1" dirty="0">
                <a:solidFill>
                  <a:srgbClr val="FFFF00"/>
                </a:solidFill>
                <a:latin typeface="Calibri"/>
              </a:rPr>
              <a:t>VAS – La Valutazione Ambientale Strategica e le novità del portale SIVAS </a:t>
            </a:r>
            <a:endParaRPr lang="it-IT" sz="3200" b="1" cap="small" spc="-1" dirty="0">
              <a:solidFill>
                <a:srgbClr val="FFFF00"/>
              </a:solidFill>
              <a:latin typeface="Calibri"/>
            </a:endParaRPr>
          </a:p>
          <a:p>
            <a:pPr algn="ctr">
              <a:lnSpc>
                <a:spcPct val="90000"/>
              </a:lnSpc>
            </a:pPr>
            <a:endParaRPr lang="it-IT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it-IT" strike="noStrike" spc="-1" dirty="0">
              <a:solidFill>
                <a:srgbClr val="FFFFFF"/>
              </a:solidFill>
              <a:latin typeface="Calibri"/>
              <a:ea typeface="Calibri"/>
            </a:endParaRPr>
          </a:p>
          <a:p>
            <a:pPr algn="ctr">
              <a:lnSpc>
                <a:spcPct val="90000"/>
              </a:lnSpc>
            </a:pPr>
            <a:r>
              <a:rPr lang="it-IT" sz="2000" spc="-1" dirty="0">
                <a:solidFill>
                  <a:srgbClr val="FFFFFF"/>
                </a:solidFill>
                <a:latin typeface="Calibri"/>
                <a:ea typeface="Calibri"/>
              </a:rPr>
              <a:t>Giovedì 16 Maggio </a:t>
            </a:r>
            <a:r>
              <a:rPr lang="it-IT" sz="2000" strike="noStrike" spc="-1" dirty="0">
                <a:solidFill>
                  <a:srgbClr val="FFFFFF"/>
                </a:solidFill>
                <a:latin typeface="Calibri"/>
                <a:ea typeface="Calibri"/>
              </a:rPr>
              <a:t>2024</a:t>
            </a:r>
            <a:r>
              <a:rPr lang="it-IT" sz="2000" spc="-1" dirty="0">
                <a:latin typeface="Arial"/>
              </a:rPr>
              <a:t> </a:t>
            </a:r>
            <a:br>
              <a:rPr lang="it-IT" sz="2000" spc="-1" dirty="0">
                <a:latin typeface="Arial"/>
              </a:rPr>
            </a:br>
            <a:r>
              <a:rPr lang="it-IT" sz="2000" spc="-1" dirty="0">
                <a:solidFill>
                  <a:srgbClr val="FFFFFF"/>
                </a:solidFill>
                <a:latin typeface="Calibri"/>
              </a:rPr>
              <a:t>11:0</a:t>
            </a:r>
            <a:r>
              <a:rPr lang="it-IT" sz="2000" strike="noStrike" spc="-1" dirty="0">
                <a:solidFill>
                  <a:srgbClr val="FFFFFF"/>
                </a:solidFill>
                <a:latin typeface="Calibri"/>
                <a:ea typeface="Calibri"/>
              </a:rPr>
              <a:t>0-12:00</a:t>
            </a:r>
            <a:endParaRPr lang="it-IT" sz="200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it-IT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it-IT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21276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5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38F2952-C636-4862-9642-9DA8F3295FD5}" type="slidenum">
              <a:rPr lang="it-IT" sz="1200" b="0" strike="noStrike" spc="-1">
                <a:solidFill>
                  <a:srgbClr val="787878"/>
                </a:solidFill>
                <a:latin typeface="Aptos"/>
              </a:rPr>
              <a:t>1</a:t>
            </a:fld>
            <a:endParaRPr lang="it-IT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959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5060B9CF-4D6B-CC95-26B3-CC560562FB0C}"/>
              </a:ext>
            </a:extLst>
          </p:cNvPr>
          <p:cNvSpPr txBox="1"/>
          <p:nvPr/>
        </p:nvSpPr>
        <p:spPr>
          <a:xfrm>
            <a:off x="682861" y="5039651"/>
            <a:ext cx="11156213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Nell’ambito della TF VAA, 5 professionisti costituiscono il gruppo dedicato alla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VAS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. D’intesa con Regione Lombardia, la TF VAA  ha scelto di circoscrivere la propria azione di supporto ai soli comuni in relazione alle VAS comunali</a:t>
            </a:r>
          </a:p>
        </p:txBody>
      </p:sp>
      <p:sp>
        <p:nvSpPr>
          <p:cNvPr id="3" name="object 31">
            <a:extLst>
              <a:ext uri="{FF2B5EF4-FFF2-40B4-BE49-F238E27FC236}">
                <a16:creationId xmlns:a16="http://schemas.microsoft.com/office/drawing/2014/main" id="{3AC25482-9DB7-9A61-F8BF-18564F4D0954}"/>
              </a:ext>
            </a:extLst>
          </p:cNvPr>
          <p:cNvSpPr txBox="1"/>
          <p:nvPr/>
        </p:nvSpPr>
        <p:spPr>
          <a:xfrm>
            <a:off x="682861" y="606537"/>
            <a:ext cx="5990656" cy="44210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  <a:defRPr/>
            </a:pPr>
            <a:r>
              <a:rPr lang="it-IT" sz="3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Progetto 1000 esperti</a:t>
            </a:r>
          </a:p>
          <a:p>
            <a:pPr marL="12700" algn="just">
              <a:spcBef>
                <a:spcPts val="95"/>
              </a:spcBef>
              <a:defRPr/>
            </a:pPr>
            <a:endParaRPr lang="it-IT" sz="28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0" lvl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La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TF Valutazioni ed Autorizzazioni Ambientali (TVAA) 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è costituita da 32 professionisti che forniscono supporto agli enti in relazione alla semplificazione delle seguenti procedure ambientali complesse: </a:t>
            </a:r>
          </a:p>
          <a:p>
            <a:pPr marL="12700" marR="0" lvl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VIA, VAS, AIA, AUA, CONCESSIONE DI PICCOLE DERIVAZIONI DELLE ACQUE</a:t>
            </a:r>
          </a:p>
        </p:txBody>
      </p:sp>
      <p:graphicFrame>
        <p:nvGraphicFramePr>
          <p:cNvPr id="4" name="Tabella 6">
            <a:extLst>
              <a:ext uri="{FF2B5EF4-FFF2-40B4-BE49-F238E27FC236}">
                <a16:creationId xmlns:a16="http://schemas.microsoft.com/office/drawing/2014/main" id="{C8F6F26F-B536-838F-DC15-A6B4C4F24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66935"/>
              </p:ext>
            </p:extLst>
          </p:nvPr>
        </p:nvGraphicFramePr>
        <p:xfrm>
          <a:off x="6912441" y="1818349"/>
          <a:ext cx="4926633" cy="2406720"/>
        </p:xfrm>
        <a:graphic>
          <a:graphicData uri="http://schemas.openxmlformats.org/drawingml/2006/table">
            <a:tbl>
              <a:tblPr/>
              <a:tblGrid>
                <a:gridCol w="2913139">
                  <a:extLst>
                    <a:ext uri="{9D8B030D-6E8A-4147-A177-3AD203B41FA5}">
                      <a16:colId xmlns:a16="http://schemas.microsoft.com/office/drawing/2014/main" val="239921109"/>
                    </a:ext>
                  </a:extLst>
                </a:gridCol>
                <a:gridCol w="2013494">
                  <a:extLst>
                    <a:ext uri="{9D8B030D-6E8A-4147-A177-3AD203B41FA5}">
                      <a16:colId xmlns:a16="http://schemas.microsoft.com/office/drawing/2014/main" val="1600073253"/>
                    </a:ext>
                  </a:extLst>
                </a:gridCol>
              </a:tblGrid>
              <a:tr h="232123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it-IT" sz="14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GRUPPO VALUTAZIONE AMBIENTALE STRATEGICA</a:t>
                      </a:r>
                    </a:p>
                  </a:txBody>
                  <a:tcPr marL="81081" marR="81081" marT="40540" marB="40540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r>
                        <a:rPr lang="it-IT" sz="900" b="0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INGEGNERE</a:t>
                      </a:r>
                      <a:r>
                        <a:rPr lang="it-IT" sz="9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81081" marR="81081" marT="40540" marB="40540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003358"/>
                  </a:ext>
                </a:extLst>
              </a:tr>
              <a:tr h="378009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SALVATORE BELSITO  - PROJECT MANAGER</a:t>
                      </a:r>
                      <a:r>
                        <a:rPr lang="pt-BR" sz="14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algn="l" fontAlgn="base"/>
                      <a:r>
                        <a:rPr lang="pt-BR" sz="1400" b="0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Salvatore_belsito_ext@regione.lombardia.it</a:t>
                      </a:r>
                      <a:r>
                        <a:rPr lang="pt-BR" sz="14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81081" marR="81081" marT="40540" marB="40540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0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INGEGNERE</a:t>
                      </a:r>
                      <a:r>
                        <a:rPr lang="it-IT" sz="1400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81081" marR="81081" marT="40540" marB="40540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582914"/>
                  </a:ext>
                </a:extLst>
              </a:tr>
              <a:tr h="2321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MARTA FUSCO</a:t>
                      </a:r>
                    </a:p>
                  </a:txBody>
                  <a:tcPr marL="81081" marR="81081" marT="40540" marB="40540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GIURISTA</a:t>
                      </a:r>
                    </a:p>
                  </a:txBody>
                  <a:tcPr marL="81081" marR="81081" marT="40540" marB="40540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085105"/>
                  </a:ext>
                </a:extLst>
              </a:tr>
              <a:tr h="2321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DANIELA CIANCIO</a:t>
                      </a:r>
                    </a:p>
                  </a:txBody>
                  <a:tcPr marL="81081" marR="81081" marT="40540" marB="40540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INGEGNERE​</a:t>
                      </a:r>
                    </a:p>
                  </a:txBody>
                  <a:tcPr marL="81081" marR="81081" marT="40540" marB="40540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83666"/>
                  </a:ext>
                </a:extLst>
              </a:tr>
              <a:tr h="2321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GIOVANNI MINUTOLI</a:t>
                      </a:r>
                    </a:p>
                  </a:txBody>
                  <a:tcPr marL="81081" marR="81081" marT="40540" marB="40540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INGEGNERE​</a:t>
                      </a:r>
                    </a:p>
                  </a:txBody>
                  <a:tcPr marL="81081" marR="81081" marT="40540" marB="40540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664344"/>
                  </a:ext>
                </a:extLst>
              </a:tr>
              <a:tr h="232123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SILVIA DEPLANO</a:t>
                      </a:r>
                    </a:p>
                  </a:txBody>
                  <a:tcPr marL="81081" marR="81081" marT="40540" marB="40540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INGEGNERE</a:t>
                      </a:r>
                    </a:p>
                  </a:txBody>
                  <a:tcPr marL="81081" marR="81081" marT="40540" marB="40540">
                    <a:lnL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580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56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1">
            <a:extLst>
              <a:ext uri="{FF2B5EF4-FFF2-40B4-BE49-F238E27FC236}">
                <a16:creationId xmlns:a16="http://schemas.microsoft.com/office/drawing/2014/main" id="{33CED169-F181-FD01-3C5D-23047D5C7C4C}"/>
              </a:ext>
            </a:extLst>
          </p:cNvPr>
          <p:cNvSpPr txBox="1"/>
          <p:nvPr/>
        </p:nvSpPr>
        <p:spPr>
          <a:xfrm>
            <a:off x="1007391" y="819827"/>
            <a:ext cx="10826279" cy="31284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  <a:defRPr/>
            </a:pPr>
            <a:r>
              <a:rPr lang="it-IT" sz="3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Progetto 1000 esperti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800" b="0" i="0" u="none" strike="noStrike" kern="1200" cap="none" spc="-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8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Il DPCM 12/11/2021 ha imposto alle regioni di fissare ciascuna dei target di </a:t>
            </a:r>
            <a:r>
              <a:rPr kumimoji="0" lang="it-IT" sz="28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riduzione dell’arretrato e dei tempi medi di durata delle procedure</a:t>
            </a:r>
            <a:r>
              <a:rPr kumimoji="0" lang="it-IT" sz="28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, in relazione a ciascuna procedura complessa.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8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Nel Piano Territoriale adottato da Regione Lombardia il target fissato per la riduzione dell’</a:t>
            </a:r>
            <a:r>
              <a:rPr kumimoji="0" lang="it-IT" sz="28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arretrato dei tempi medi delle VAS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comunali 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è il seguente: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7F68DB-7F1F-04C5-08B4-C406E7219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29232"/>
              </p:ext>
            </p:extLst>
          </p:nvPr>
        </p:nvGraphicFramePr>
        <p:xfrm>
          <a:off x="1007391" y="4047226"/>
          <a:ext cx="10693679" cy="2242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667">
                  <a:extLst>
                    <a:ext uri="{9D8B030D-6E8A-4147-A177-3AD203B41FA5}">
                      <a16:colId xmlns:a16="http://schemas.microsoft.com/office/drawing/2014/main" val="4006314162"/>
                    </a:ext>
                  </a:extLst>
                </a:gridCol>
                <a:gridCol w="2411320">
                  <a:extLst>
                    <a:ext uri="{9D8B030D-6E8A-4147-A177-3AD203B41FA5}">
                      <a16:colId xmlns:a16="http://schemas.microsoft.com/office/drawing/2014/main" val="1141804159"/>
                    </a:ext>
                  </a:extLst>
                </a:gridCol>
                <a:gridCol w="1852173">
                  <a:extLst>
                    <a:ext uri="{9D8B030D-6E8A-4147-A177-3AD203B41FA5}">
                      <a16:colId xmlns:a16="http://schemas.microsoft.com/office/drawing/2014/main" val="1894723496"/>
                    </a:ext>
                  </a:extLst>
                </a:gridCol>
                <a:gridCol w="1852173">
                  <a:extLst>
                    <a:ext uri="{9D8B030D-6E8A-4147-A177-3AD203B41FA5}">
                      <a16:colId xmlns:a16="http://schemas.microsoft.com/office/drawing/2014/main" val="1798940895"/>
                    </a:ext>
                  </a:extLst>
                </a:gridCol>
                <a:gridCol w="1852173">
                  <a:extLst>
                    <a:ext uri="{9D8B030D-6E8A-4147-A177-3AD203B41FA5}">
                      <a16:colId xmlns:a16="http://schemas.microsoft.com/office/drawing/2014/main" val="1899009261"/>
                    </a:ext>
                  </a:extLst>
                </a:gridCol>
                <a:gridCol w="1852173">
                  <a:extLst>
                    <a:ext uri="{9D8B030D-6E8A-4147-A177-3AD203B41FA5}">
                      <a16:colId xmlns:a16="http://schemas.microsoft.com/office/drawing/2014/main" val="37992462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Target </a:t>
                      </a:r>
                      <a:r>
                        <a:rPr lang="en-GB" sz="18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intermedio</a:t>
                      </a:r>
                      <a:r>
                        <a:rPr lang="en-GB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Target finale </a:t>
                      </a:r>
                      <a:endParaRPr lang="en-GB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1372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(dicembre 2023)</a:t>
                      </a:r>
                      <a:endParaRPr lang="en-GB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8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giugno</a:t>
                      </a:r>
                      <a:r>
                        <a:rPr lang="en-GB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2025)</a:t>
                      </a:r>
                      <a:endParaRPr lang="en-GB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77631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 </a:t>
                      </a:r>
                      <a:r>
                        <a:rPr lang="en-GB" sz="1800" b="1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</a:t>
                      </a:r>
                      <a:endParaRPr lang="en-GB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REGIONE LOMBARDIA PROSPETTO 3</a:t>
                      </a:r>
                      <a:endParaRPr lang="en-GB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Riduzione</a:t>
                      </a:r>
                      <a:r>
                        <a:rPr lang="en-GB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arretrato</a:t>
                      </a:r>
                      <a:r>
                        <a:rPr lang="en-GB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(%)</a:t>
                      </a:r>
                      <a:endParaRPr lang="en-GB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Riduzione</a:t>
                      </a:r>
                      <a:r>
                        <a:rPr lang="en-GB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tempi (%)</a:t>
                      </a:r>
                      <a:endParaRPr lang="en-GB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Riduzione arretrato (%)</a:t>
                      </a:r>
                      <a:endParaRPr lang="en-GB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Riduzione tempi (%)</a:t>
                      </a:r>
                      <a:endParaRPr lang="en-GB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747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10.1</a:t>
                      </a:r>
                      <a:endParaRPr lang="en-GB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VAS comunale pre 7/11/2021</a:t>
                      </a:r>
                      <a:endParaRPr lang="en-GB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en-GB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3403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10.2</a:t>
                      </a:r>
                      <a:endParaRPr lang="en-GB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VAS comunale post 7/11/2021</a:t>
                      </a:r>
                      <a:endParaRPr lang="en-GB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GB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en-GB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893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17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64FBC25C-1050-46BD-EC2C-5287051AE57E}"/>
              </a:ext>
            </a:extLst>
          </p:cNvPr>
          <p:cNvSpPr txBox="1"/>
          <p:nvPr/>
        </p:nvSpPr>
        <p:spPr>
          <a:xfrm>
            <a:off x="443954" y="582122"/>
            <a:ext cx="11529874" cy="593688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  <a:defRPr/>
            </a:pPr>
            <a:r>
              <a:rPr lang="it-IT" sz="3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Tempistiche VAS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400" b="1" i="0" u="none" strike="noStrike" kern="1200" cap="none" spc="-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I termini previsti dalla legge per la procedura VAS sono i seguenti: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sz="800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3556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2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fase di consultazione preliminare (</a:t>
            </a:r>
            <a:r>
              <a:rPr kumimoji="0" lang="it-IT" sz="2200" b="1" i="0" u="none" strike="noStrike" kern="1200" cap="none" spc="-1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scoping</a:t>
            </a:r>
            <a:r>
              <a:rPr kumimoji="0" lang="it-IT" sz="22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)</a:t>
            </a:r>
            <a:r>
              <a:rPr kumimoji="0" lang="it-IT" sz="22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: a partire dal 7 novembre 2021, la durata complessiva della fase di </a:t>
            </a:r>
            <a:r>
              <a:rPr kumimoji="0" lang="it-IT" sz="2200" b="0" i="0" u="none" strike="noStrike" kern="1200" cap="none" spc="-1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scoping</a:t>
            </a:r>
            <a:r>
              <a:rPr kumimoji="0" lang="it-IT" sz="22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, di cui all'art. 13, c. 2 del d.lgs. n. 152 del 2006, si riduce </a:t>
            </a:r>
            <a:r>
              <a:rPr kumimoji="0" lang="it-IT" sz="22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da 90 a 45 giorni</a:t>
            </a:r>
            <a:r>
              <a:rPr kumimoji="0" lang="it-IT" sz="22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(salvo diversa comunicazione dell'Autorità competente per la VAS), </a:t>
            </a:r>
            <a:r>
              <a:rPr kumimoji="0" lang="it-IT" sz="2200" b="0" i="0" u="sng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decorrenti dalla data di messa a disposizione del rapporto preliminare </a:t>
            </a:r>
            <a:r>
              <a:rPr kumimoji="0" lang="it-IT" sz="22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(</a:t>
            </a:r>
            <a:r>
              <a:rPr lang="it-IT" sz="2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riportata nella comunicazione ai soggetti da consultare </a:t>
            </a:r>
            <a:r>
              <a:rPr kumimoji="0" lang="it-IT" sz="2200" b="0" i="0" u="non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e comprensivi dei 30 giorni per la ricezione dei contributi)</a:t>
            </a:r>
            <a:endParaRPr kumimoji="0" lang="it-IT" sz="2200" b="0" i="0" u="none" strike="sngStrike" kern="1200" cap="none" spc="-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  <a:p>
            <a:pPr marL="355600" lvl="0" indent="-342900" algn="just">
              <a:spcBef>
                <a:spcPts val="9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2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fase di consultazione pubblica</a:t>
            </a:r>
            <a:r>
              <a:rPr lang="it-IT" sz="22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: la durata della consultazione del Piano e del Rapporto Ambientale, di cui all'art. 14, c. 2 del d.lgs. n. 152 del 2006, si riduce </a:t>
            </a:r>
            <a:r>
              <a:rPr lang="it-IT" sz="22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da 60 a 45 giorni </a:t>
            </a:r>
            <a:r>
              <a:rPr kumimoji="0" lang="it-IT" sz="2200" b="0" i="0" u="sng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decorrenti dalla data comunicata nell’ </a:t>
            </a:r>
            <a:r>
              <a:rPr lang="it-IT" sz="2200" u="sng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Avviso al pubblico di </a:t>
            </a:r>
            <a:r>
              <a:rPr kumimoji="0" lang="it-IT" sz="2200" b="0" i="0" u="sng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messa a disposizione del rapporto ambientale</a:t>
            </a:r>
            <a:r>
              <a:rPr lang="it-IT" sz="22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; entro tale termine chiunque può prendere visione della proposta di Piano e presentare le proprie osservazioni</a:t>
            </a:r>
          </a:p>
          <a:p>
            <a:pPr marL="3556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2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f</a:t>
            </a:r>
            <a:r>
              <a:rPr kumimoji="0" lang="it-IT" sz="2200" b="1" i="0" u="none" strike="noStrike" kern="1200" cap="none" spc="-1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ase</a:t>
            </a:r>
            <a:r>
              <a:rPr kumimoji="0" lang="it-IT" sz="22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di espressione parere motivato</a:t>
            </a:r>
            <a:r>
              <a:rPr kumimoji="0" lang="it-IT" sz="22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: </a:t>
            </a:r>
            <a:r>
              <a:rPr kumimoji="0" lang="it-IT" sz="2200" b="0" i="0" u="sng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dopo la conclusione delle consultazioni</a:t>
            </a:r>
            <a:r>
              <a:rPr lang="it-IT" sz="22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,</a:t>
            </a:r>
            <a:r>
              <a:rPr kumimoji="0" lang="it-IT" sz="2200" b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lang="it-IT" sz="22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l’Autorità competente, in collaborazione con l’Autorità procedente, come previsto dall’art. 15, c. 1 del d.lgs.152/06 e dalla l.r.12/05, art.4, c.3 quater, lett. c esprime il parere motivato entro il termine di </a:t>
            </a:r>
            <a:r>
              <a:rPr kumimoji="0" lang="it-IT" sz="22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90 giorni </a:t>
            </a:r>
            <a:r>
              <a:rPr kumimoji="0" lang="it-IT" sz="22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di cui all'art. 15, c. 1 del d.lgs. n. 152 del 2006, ora ridotto a </a:t>
            </a:r>
            <a:r>
              <a:rPr kumimoji="0" lang="it-IT" sz="22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45 giorni</a:t>
            </a:r>
            <a:r>
              <a:rPr kumimoji="0" lang="it-IT" sz="24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032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A9904A01-4F9C-F8AF-E8D1-440CEC0D3505}"/>
              </a:ext>
            </a:extLst>
          </p:cNvPr>
          <p:cNvSpPr txBox="1"/>
          <p:nvPr/>
        </p:nvSpPr>
        <p:spPr>
          <a:xfrm>
            <a:off x="624908" y="715905"/>
            <a:ext cx="11208762" cy="13920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  <a:defRPr/>
            </a:pPr>
            <a:r>
              <a:rPr lang="it-IT" sz="3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Tempistiche VAS</a:t>
            </a:r>
          </a:p>
          <a:p>
            <a:pPr marL="12700" algn="just">
              <a:spcBef>
                <a:spcPts val="95"/>
              </a:spcBef>
              <a:defRPr/>
            </a:pPr>
            <a:endParaRPr lang="it-IT" sz="28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8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Schema tempistica delle fasi della procedura VAS:</a:t>
            </a:r>
            <a:r>
              <a:rPr kumimoji="0" lang="it-IT" sz="28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D6E39A-E406-577F-3B23-A3E323A6E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47686"/>
              </p:ext>
            </p:extLst>
          </p:nvPr>
        </p:nvGraphicFramePr>
        <p:xfrm>
          <a:off x="624908" y="2315272"/>
          <a:ext cx="10495036" cy="4109482"/>
        </p:xfrm>
        <a:graphic>
          <a:graphicData uri="http://schemas.openxmlformats.org/drawingml/2006/table">
            <a:tbl>
              <a:tblPr/>
              <a:tblGrid>
                <a:gridCol w="1632940">
                  <a:extLst>
                    <a:ext uri="{9D8B030D-6E8A-4147-A177-3AD203B41FA5}">
                      <a16:colId xmlns:a16="http://schemas.microsoft.com/office/drawing/2014/main" val="4171151507"/>
                    </a:ext>
                  </a:extLst>
                </a:gridCol>
                <a:gridCol w="2636516">
                  <a:extLst>
                    <a:ext uri="{9D8B030D-6E8A-4147-A177-3AD203B41FA5}">
                      <a16:colId xmlns:a16="http://schemas.microsoft.com/office/drawing/2014/main" val="838224704"/>
                    </a:ext>
                  </a:extLst>
                </a:gridCol>
                <a:gridCol w="3112790">
                  <a:extLst>
                    <a:ext uri="{9D8B030D-6E8A-4147-A177-3AD203B41FA5}">
                      <a16:colId xmlns:a16="http://schemas.microsoft.com/office/drawing/2014/main" val="2290397430"/>
                    </a:ext>
                  </a:extLst>
                </a:gridCol>
                <a:gridCol w="3112790">
                  <a:extLst>
                    <a:ext uri="{9D8B030D-6E8A-4147-A177-3AD203B41FA5}">
                      <a16:colId xmlns:a16="http://schemas.microsoft.com/office/drawing/2014/main" val="3680713505"/>
                    </a:ext>
                  </a:extLst>
                </a:gridCol>
              </a:tblGrid>
              <a:tr h="310798"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quando</a:t>
                      </a:r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comincia</a:t>
                      </a:r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quando</a:t>
                      </a:r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chiude</a:t>
                      </a:r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798534"/>
                  </a:ext>
                </a:extLst>
              </a:tr>
              <a:tr h="637138"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VAS Comunali con avvio </a:t>
                      </a:r>
                      <a:r>
                        <a:rPr lang="it-IT" sz="16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prima</a:t>
                      </a:r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del 7 </a:t>
                      </a:r>
                      <a:r>
                        <a:rPr lang="it-IT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2021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VAS Comunali con avvio </a:t>
                      </a:r>
                      <a:r>
                        <a:rPr lang="it-IT" sz="16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dopo</a:t>
                      </a:r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del 7 </a:t>
                      </a:r>
                      <a:r>
                        <a:rPr lang="it-IT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2021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373986"/>
                  </a:ext>
                </a:extLst>
              </a:tr>
              <a:tr h="9479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fase</a:t>
                      </a:r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en-GB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consultazione</a:t>
                      </a:r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preliminare</a:t>
                      </a:r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con la messa a disposizione del rapporto preliminare </a:t>
                      </a:r>
                      <a:r>
                        <a:rPr lang="it-IT" sz="16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comunicata ai soggetti competenti in materia ambientale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90 gg dopo l’invio della comunicazione della messa a disposizione del rapporto preliminare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 gg dopo l’invio della comunicazione della messa a disposizione del rapporto preliminare, mentre la raccolta dei contributi termina dopo i primi 30gg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138989"/>
                  </a:ext>
                </a:extLst>
              </a:tr>
              <a:tr h="9479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fase</a:t>
                      </a:r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en-GB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consultazione</a:t>
                      </a:r>
                      <a:r>
                        <a:rPr lang="en-GB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pubblica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con la messa a disposizione del rapporto ambientale comunicata nell’Avviso al pubblico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60 gg dopo la messa a disposizione del rapporto ambientale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 gg dopo la messa a disposizione del rapporto ambientale comunicata nell’Avviso al pubblico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31816"/>
                  </a:ext>
                </a:extLst>
              </a:tr>
              <a:tr h="9479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fase di </a:t>
                      </a:r>
                      <a:r>
                        <a:rPr lang="it-IT" sz="1600" b="1" i="0" u="none" strike="sng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espressione parere motivato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con la chiusura della fase di consultazione pubblica, dopo aver raccolto le osservazioni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90 gg dopo la chiusura della fase di consultazione pubblica</a:t>
                      </a:r>
                      <a:endParaRPr lang="it-IT" sz="1600" b="0" i="0" u="none" strike="sng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 gg dopo la chiusura della fase di consultazione pubblica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266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479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466C51EF-2F87-5DDE-ABB0-AFDA04147CA9}"/>
              </a:ext>
            </a:extLst>
          </p:cNvPr>
          <p:cNvSpPr txBox="1"/>
          <p:nvPr/>
        </p:nvSpPr>
        <p:spPr>
          <a:xfrm>
            <a:off x="814886" y="813874"/>
            <a:ext cx="10826279" cy="59009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  <a:defRPr/>
            </a:pPr>
            <a:r>
              <a:rPr lang="it-IT" sz="3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Stato procedure su SIVAS al 31/12/2021 (baseline)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800" b="0" i="0" u="none" strike="noStrike" kern="1200" cap="none" spc="-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8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Gennaio 2022                  TF VAA 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ha verificato</a:t>
            </a:r>
            <a:r>
              <a:rPr kumimoji="0" lang="it-IT" sz="280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l’ </a:t>
            </a:r>
            <a:r>
              <a:rPr kumimoji="0" lang="it-IT" sz="28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arretrato </a:t>
            </a:r>
            <a:r>
              <a:rPr kumimoji="0" lang="it-IT" sz="280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delle procedure VAS comunali ed i </a:t>
            </a:r>
            <a:r>
              <a:rPr kumimoji="0" lang="it-IT" sz="28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tempi medi delle procedure </a:t>
            </a:r>
            <a:r>
              <a:rPr kumimoji="0" lang="it-IT" sz="280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attraverso</a:t>
            </a:r>
            <a:r>
              <a:rPr kumimoji="0" lang="it-IT" sz="28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SIVAS</a:t>
            </a:r>
            <a:r>
              <a:rPr kumimoji="0" lang="it-IT" sz="28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: banca dati on-line istituita e gestita da Regione Lombardia, per: 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sz="2800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3556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consentire all’Autorità Procedente di condividere gli atti, le comunicazioni ed i documenti relativi alle procedure VAS.</a:t>
            </a:r>
          </a:p>
          <a:p>
            <a:pPr marL="355600" indent="-342900" algn="just">
              <a:spcBef>
                <a:spcPts val="9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raccogliere i risultati di consultazione e confronto con il pubblico e con tutti gli enti interessati.</a:t>
            </a:r>
          </a:p>
          <a:p>
            <a:pPr marL="3556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800" b="0" i="0" u="none" strike="noStrike" kern="1200" cap="none" spc="-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8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La piattaforma SIVAS è liberamente accessibile e consultabile.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8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  </a:t>
            </a:r>
          </a:p>
        </p:txBody>
      </p:sp>
      <p:sp>
        <p:nvSpPr>
          <p:cNvPr id="3" name="Freccia a destra 1">
            <a:extLst>
              <a:ext uri="{FF2B5EF4-FFF2-40B4-BE49-F238E27FC236}">
                <a16:creationId xmlns:a16="http://schemas.microsoft.com/office/drawing/2014/main" id="{7DCBA8C5-C6B4-D966-012D-CA7232F894BC}"/>
              </a:ext>
            </a:extLst>
          </p:cNvPr>
          <p:cNvSpPr/>
          <p:nvPr/>
        </p:nvSpPr>
        <p:spPr>
          <a:xfrm>
            <a:off x="3238828" y="1760358"/>
            <a:ext cx="978408" cy="37689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998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2010A7D1-A693-5878-CF61-38FD51B4F161}"/>
              </a:ext>
            </a:extLst>
          </p:cNvPr>
          <p:cNvSpPr txBox="1"/>
          <p:nvPr/>
        </p:nvSpPr>
        <p:spPr>
          <a:xfrm>
            <a:off x="908693" y="755615"/>
            <a:ext cx="10924978" cy="2038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  <a:defRPr/>
            </a:pPr>
            <a:r>
              <a:rPr lang="it-IT" sz="3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Stato procedure su SIVAS al 31/12/2021 (baseline)</a:t>
            </a:r>
          </a:p>
          <a:p>
            <a:pPr marL="12700" algn="just">
              <a:spcBef>
                <a:spcPts val="95"/>
              </a:spcBef>
              <a:defRPr/>
            </a:pPr>
            <a:endParaRPr lang="it-IT" sz="32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2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La tabella indica le </a:t>
            </a:r>
            <a:r>
              <a:rPr kumimoji="0" lang="it-IT" sz="22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procedure di VAS Comunali in arretrato </a:t>
            </a:r>
            <a:r>
              <a:rPr kumimoji="0" lang="it-IT" sz="220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così come rilevate dalla TF VAA</a:t>
            </a:r>
            <a:r>
              <a:rPr kumimoji="0" lang="it-IT" sz="22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, ossia quelle per le quali non è stato adottato il parere motivato entro i termini di legge, nonché i tempi medi di durata delle procedure </a:t>
            </a:r>
          </a:p>
        </p:txBody>
      </p:sp>
      <p:sp>
        <p:nvSpPr>
          <p:cNvPr id="3" name="object 31">
            <a:extLst>
              <a:ext uri="{FF2B5EF4-FFF2-40B4-BE49-F238E27FC236}">
                <a16:creationId xmlns:a16="http://schemas.microsoft.com/office/drawing/2014/main" id="{342FCB19-A43C-44C9-7917-37DA460D449C}"/>
              </a:ext>
            </a:extLst>
          </p:cNvPr>
          <p:cNvSpPr txBox="1"/>
          <p:nvPr/>
        </p:nvSpPr>
        <p:spPr>
          <a:xfrm>
            <a:off x="867265" y="5558116"/>
            <a:ext cx="10725109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2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Il Decreto Semplificazioni ha dimezzato i termini di legge delle fasi della VAS, con effetto a partire </a:t>
            </a:r>
            <a:r>
              <a:rPr kumimoji="0" lang="it-IT" sz="2200" b="0" i="0" u="none" strike="noStrike" kern="1200" cap="none" spc="-1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dall</a:t>
            </a:r>
            <a:r>
              <a:rPr lang="it-IT" sz="22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e procedure avviate dopo il 7 Novembre 2021, per questo la tabella riporta le risultanze degli arretrati suddivise in procedure avviate prima e dopo tale data.</a:t>
            </a:r>
            <a:endParaRPr kumimoji="0" lang="it-IT" sz="2200" b="0" i="0" u="none" strike="noStrike" kern="1200" cap="none" spc="-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400033-0002-678C-A819-A6C446D25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94415"/>
              </p:ext>
            </p:extLst>
          </p:nvPr>
        </p:nvGraphicFramePr>
        <p:xfrm>
          <a:off x="908693" y="2793994"/>
          <a:ext cx="10725109" cy="2540081"/>
        </p:xfrm>
        <a:graphic>
          <a:graphicData uri="http://schemas.openxmlformats.org/drawingml/2006/table">
            <a:tbl>
              <a:tblPr/>
              <a:tblGrid>
                <a:gridCol w="2215666">
                  <a:extLst>
                    <a:ext uri="{9D8B030D-6E8A-4147-A177-3AD203B41FA5}">
                      <a16:colId xmlns:a16="http://schemas.microsoft.com/office/drawing/2014/main" val="173169376"/>
                    </a:ext>
                  </a:extLst>
                </a:gridCol>
                <a:gridCol w="763108">
                  <a:extLst>
                    <a:ext uri="{9D8B030D-6E8A-4147-A177-3AD203B41FA5}">
                      <a16:colId xmlns:a16="http://schemas.microsoft.com/office/drawing/2014/main" val="810808964"/>
                    </a:ext>
                  </a:extLst>
                </a:gridCol>
                <a:gridCol w="763108">
                  <a:extLst>
                    <a:ext uri="{9D8B030D-6E8A-4147-A177-3AD203B41FA5}">
                      <a16:colId xmlns:a16="http://schemas.microsoft.com/office/drawing/2014/main" val="3703189886"/>
                    </a:ext>
                  </a:extLst>
                </a:gridCol>
                <a:gridCol w="763108">
                  <a:extLst>
                    <a:ext uri="{9D8B030D-6E8A-4147-A177-3AD203B41FA5}">
                      <a16:colId xmlns:a16="http://schemas.microsoft.com/office/drawing/2014/main" val="998581870"/>
                    </a:ext>
                  </a:extLst>
                </a:gridCol>
                <a:gridCol w="763108">
                  <a:extLst>
                    <a:ext uri="{9D8B030D-6E8A-4147-A177-3AD203B41FA5}">
                      <a16:colId xmlns:a16="http://schemas.microsoft.com/office/drawing/2014/main" val="341553262"/>
                    </a:ext>
                  </a:extLst>
                </a:gridCol>
                <a:gridCol w="951236">
                  <a:extLst>
                    <a:ext uri="{9D8B030D-6E8A-4147-A177-3AD203B41FA5}">
                      <a16:colId xmlns:a16="http://schemas.microsoft.com/office/drawing/2014/main" val="1587775540"/>
                    </a:ext>
                  </a:extLst>
                </a:gridCol>
                <a:gridCol w="574980">
                  <a:extLst>
                    <a:ext uri="{9D8B030D-6E8A-4147-A177-3AD203B41FA5}">
                      <a16:colId xmlns:a16="http://schemas.microsoft.com/office/drawing/2014/main" val="2596700369"/>
                    </a:ext>
                  </a:extLst>
                </a:gridCol>
                <a:gridCol w="763108">
                  <a:extLst>
                    <a:ext uri="{9D8B030D-6E8A-4147-A177-3AD203B41FA5}">
                      <a16:colId xmlns:a16="http://schemas.microsoft.com/office/drawing/2014/main" val="3535763116"/>
                    </a:ext>
                  </a:extLst>
                </a:gridCol>
                <a:gridCol w="1096966">
                  <a:extLst>
                    <a:ext uri="{9D8B030D-6E8A-4147-A177-3AD203B41FA5}">
                      <a16:colId xmlns:a16="http://schemas.microsoft.com/office/drawing/2014/main" val="3924878410"/>
                    </a:ext>
                  </a:extLst>
                </a:gridCol>
                <a:gridCol w="1085042">
                  <a:extLst>
                    <a:ext uri="{9D8B030D-6E8A-4147-A177-3AD203B41FA5}">
                      <a16:colId xmlns:a16="http://schemas.microsoft.com/office/drawing/2014/main" val="1928498354"/>
                    </a:ext>
                  </a:extLst>
                </a:gridCol>
                <a:gridCol w="985679">
                  <a:extLst>
                    <a:ext uri="{9D8B030D-6E8A-4147-A177-3AD203B41FA5}">
                      <a16:colId xmlns:a16="http://schemas.microsoft.com/office/drawing/2014/main" val="1126695105"/>
                    </a:ext>
                  </a:extLst>
                </a:gridCol>
              </a:tblGrid>
              <a:tr h="58519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Denominazione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1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procedura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Concluse con silenzio assenso  (numero) </a:t>
                      </a:r>
                      <a:endParaRPr lang="it-IT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Concluse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con </a:t>
                      </a:r>
                      <a:r>
                        <a:rPr lang="en-GB" sz="11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provvedimento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espresso 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Termine massimo  (gg) 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Avviate  (numero) 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Arretrato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1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dinamico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(</a:t>
                      </a:r>
                      <a:r>
                        <a:rPr lang="en-GB" sz="11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numero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 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Arretrato storico "baseline" (numero) 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Arretrato non storico (numero) 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217434"/>
                  </a:ext>
                </a:extLst>
              </a:tr>
              <a:tr h="295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Numero </a:t>
                      </a:r>
                      <a:endParaRPr lang="en-GB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Durata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Media  (gg) 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655512"/>
                  </a:ext>
                </a:extLst>
              </a:tr>
              <a:tr h="295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Totali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 cui con sospensioni </a:t>
                      </a:r>
                      <a:endParaRPr lang="en-GB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 cui con </a:t>
                      </a:r>
                      <a:r>
                        <a:rPr lang="en-GB" sz="11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CdS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15784"/>
                  </a:ext>
                </a:extLst>
              </a:tr>
              <a:tr h="2897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BASELINE 31/12/2021</a:t>
                      </a:r>
                      <a:endParaRPr lang="en-GB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196</a:t>
                      </a:r>
                      <a:endParaRPr lang="en-GB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240</a:t>
                      </a:r>
                      <a:endParaRPr lang="en-GB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en-GB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en-GB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37969"/>
                  </a:ext>
                </a:extLst>
              </a:tr>
              <a:tr h="47724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VAS Comunali con avvio prima del 7 </a:t>
                      </a:r>
                      <a:r>
                        <a:rPr lang="it-IT" sz="11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</a:t>
                      </a:r>
                      <a:r>
                        <a:rPr lang="it-IT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2021 – Rilevazione semestrale al 31/12/2023</a:t>
                      </a:r>
                      <a:endParaRPr lang="it-IT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177 </a:t>
                      </a:r>
                    </a:p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(target 184)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240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</a:t>
                      </a:r>
                    </a:p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(target 40)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12944"/>
                  </a:ext>
                </a:extLst>
              </a:tr>
              <a:tr h="5113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VAS Comunali con avvio dopo del 7 </a:t>
                      </a:r>
                      <a:r>
                        <a:rPr lang="it-IT" sz="1100" u="none" strike="noStrike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</a:t>
                      </a:r>
                      <a:r>
                        <a:rPr lang="it-IT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2021 – Rilevazione semestrale al 31/12/2023</a:t>
                      </a:r>
                      <a:endParaRPr lang="it-IT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133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(target 160)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  <a:p>
                      <a:pPr algn="ctr" fontAlgn="ctr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(target 40)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831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043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26CFD14C-B4AA-CD1A-3D53-15AA5AFAF8D8}"/>
              </a:ext>
            </a:extLst>
          </p:cNvPr>
          <p:cNvSpPr txBox="1"/>
          <p:nvPr/>
        </p:nvSpPr>
        <p:spPr>
          <a:xfrm>
            <a:off x="596372" y="738462"/>
            <a:ext cx="11242701" cy="569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sz="3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Lavoro esperti: Supporto Comuni</a:t>
            </a:r>
          </a:p>
          <a:p>
            <a:pPr marL="12700" lvl="0" algn="just">
              <a:spcBef>
                <a:spcPts val="95"/>
              </a:spcBef>
              <a:buClrTx/>
              <a:defRPr/>
            </a:pPr>
            <a:endParaRPr lang="it-IT" sz="2400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12700" lvl="0" algn="just">
              <a:spcBef>
                <a:spcPts val="95"/>
              </a:spcBef>
              <a:buClrTx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Per assicurare il raggiungimento del target di riduzione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dell’arretrato 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e di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durata delle procedure VAS 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nel corso del 2022 e 2023 la TF VAA, gruppo VAS,  ha svolto le seguenti attività in favore dei Comuni: </a:t>
            </a:r>
          </a:p>
          <a:p>
            <a:pPr marL="12700" lvl="0" algn="just">
              <a:spcBef>
                <a:spcPts val="95"/>
              </a:spcBef>
              <a:buClrTx/>
              <a:defRPr/>
            </a:pPr>
            <a:endParaRPr lang="it-IT" sz="2800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298450" lvl="0" indent="-285750" algn="just">
              <a:spcBef>
                <a:spcPts val="95"/>
              </a:spcBef>
              <a:buClrTx/>
              <a:buFontTx/>
              <a:buChar char="-"/>
              <a:defRPr/>
            </a:pPr>
            <a:r>
              <a:rPr lang="it-IT" sz="2800" b="1" spc="-5" dirty="0">
                <a:solidFill>
                  <a:srgbClr val="002060"/>
                </a:solidFill>
                <a:latin typeface="Calibri"/>
                <a:cs typeface="Calibri"/>
              </a:rPr>
              <a:t>contatti</a:t>
            </a:r>
            <a:r>
              <a:rPr lang="it-IT" sz="2800" spc="-5" dirty="0">
                <a:solidFill>
                  <a:srgbClr val="002060"/>
                </a:solidFill>
                <a:latin typeface="Calibri"/>
                <a:cs typeface="Calibri"/>
              </a:rPr>
              <a:t> con gli uffici competenti presso i Comuni, per (i) raccogliere informazioni in merito ai procedimenti di Piano in arretrato ovvero per (ii) segnalare la necessità di chiudere i procedimenti abbandonati</a:t>
            </a:r>
          </a:p>
          <a:p>
            <a:pPr marL="298450" indent="-285750" algn="just">
              <a:spcBef>
                <a:spcPts val="95"/>
              </a:spcBef>
              <a:buClrTx/>
              <a:buFontTx/>
              <a:buChar char="-"/>
              <a:defRPr/>
            </a:pP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guida alla modalità di </a:t>
            </a:r>
            <a:r>
              <a:rPr lang="it-IT" sz="2800" b="1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corretta gestione del procedimento di Piano su SIVAS </a:t>
            </a: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e chiusura delle fasi procedurali</a:t>
            </a:r>
          </a:p>
          <a:p>
            <a:pPr marL="298450" indent="-285750" algn="just">
              <a:spcBef>
                <a:spcPts val="95"/>
              </a:spcBef>
              <a:buClrTx/>
              <a:buFontTx/>
              <a:buChar char="-"/>
              <a:defRPr/>
            </a:pP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segnalazione ai Comuni del </a:t>
            </a:r>
            <a:r>
              <a:rPr lang="it-IT" sz="2800" b="1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supporto tecnico </a:t>
            </a: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offerto dalla </a:t>
            </a:r>
            <a:r>
              <a:rPr lang="it-IT" sz="2800" b="1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Regione Lombardia </a:t>
            </a: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in merito al corretto utilizzo di SIVAS</a:t>
            </a:r>
            <a:endParaRPr lang="it-IT" sz="3200" kern="1200" spc="-5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9746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26CFD14C-B4AA-CD1A-3D53-15AA5AFAF8D8}"/>
              </a:ext>
            </a:extLst>
          </p:cNvPr>
          <p:cNvSpPr txBox="1"/>
          <p:nvPr/>
        </p:nvSpPr>
        <p:spPr>
          <a:xfrm>
            <a:off x="596372" y="738461"/>
            <a:ext cx="6277394" cy="43723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sz="3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Lavoro esperti: Supporto Comuni</a:t>
            </a:r>
          </a:p>
          <a:p>
            <a:pPr marL="12700" lvl="0" algn="just">
              <a:spcBef>
                <a:spcPts val="95"/>
              </a:spcBef>
              <a:buClrTx/>
              <a:defRPr/>
            </a:pPr>
            <a:endParaRPr lang="it-IT" sz="2400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298450" indent="-285750" algn="just">
              <a:spcBef>
                <a:spcPts val="95"/>
              </a:spcBef>
              <a:buClrTx/>
              <a:buFontTx/>
              <a:buChar char="-"/>
              <a:defRPr/>
            </a:pP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segnalazione ai Comuni del </a:t>
            </a:r>
            <a:r>
              <a:rPr lang="it-IT" sz="2800" b="1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supporto tecnico </a:t>
            </a: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offerto dalla </a:t>
            </a:r>
            <a:r>
              <a:rPr lang="it-IT" sz="2800" b="1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TF VAA </a:t>
            </a: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attraverso il nuovo portale </a:t>
            </a: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  <a:hlinkClick r:id="rId2"/>
              </a:rPr>
              <a:t>PASS di ANCI</a:t>
            </a:r>
            <a:endParaRPr lang="it-IT" sz="2800" kern="1200" spc="-5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298450" indent="-285750" algn="just">
              <a:spcBef>
                <a:spcPts val="95"/>
              </a:spcBef>
              <a:buClrTx/>
              <a:buFontTx/>
              <a:buChar char="-"/>
              <a:defRPr/>
            </a:pPr>
            <a:r>
              <a:rPr lang="it-IT" sz="2800" b="1" spc="-5" dirty="0">
                <a:solidFill>
                  <a:srgbClr val="002060"/>
                </a:solidFill>
                <a:latin typeface="Calibri"/>
                <a:cs typeface="Calibri"/>
              </a:rPr>
              <a:t>focus </a:t>
            </a:r>
            <a:r>
              <a:rPr lang="it-IT" sz="2800" spc="-5" dirty="0">
                <a:solidFill>
                  <a:srgbClr val="002060"/>
                </a:solidFill>
                <a:latin typeface="Calibri"/>
                <a:cs typeface="Calibri"/>
              </a:rPr>
              <a:t>sulla rilevanza del rispetto delle tempistiche previste dalla legge</a:t>
            </a:r>
          </a:p>
          <a:p>
            <a:pPr marL="298450" indent="-285750" algn="just">
              <a:spcBef>
                <a:spcPts val="95"/>
              </a:spcBef>
              <a:buClrTx/>
              <a:buFontTx/>
              <a:buChar char="-"/>
              <a:defRPr/>
            </a:pPr>
            <a:r>
              <a:rPr lang="it-IT" sz="2800" spc="-5" dirty="0">
                <a:solidFill>
                  <a:srgbClr val="002060"/>
                </a:solidFill>
                <a:latin typeface="Calibri"/>
                <a:cs typeface="Calibri"/>
              </a:rPr>
              <a:t>contatti con Regione Lombardia per assicurare il costante sviluppo e miglioramento delle funzionalità di SIVAS.</a:t>
            </a:r>
            <a:endParaRPr lang="it-IT" sz="3200" kern="1200" spc="-5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68428-50A9-A6DF-F36A-CFEC3AAF7D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87" t="19065" r="35215" b="10750"/>
          <a:stretch/>
        </p:blipFill>
        <p:spPr>
          <a:xfrm>
            <a:off x="7386234" y="1911873"/>
            <a:ext cx="4382814" cy="303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98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06C4FECA-2403-5F5C-5EAB-8CFC9A067751}"/>
              </a:ext>
            </a:extLst>
          </p:cNvPr>
          <p:cNvSpPr txBox="1"/>
          <p:nvPr/>
        </p:nvSpPr>
        <p:spPr>
          <a:xfrm>
            <a:off x="608758" y="623713"/>
            <a:ext cx="11302505" cy="5357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sz="3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Lavoro esperti: Analisi criticità</a:t>
            </a:r>
          </a:p>
          <a:p>
            <a:endParaRPr lang="it-IT" sz="32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95"/>
              </a:spcBef>
              <a:buClrTx/>
              <a:defRPr/>
            </a:pPr>
            <a:r>
              <a:rPr lang="it-IT" sz="2800" b="1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Criticità riscontrate dalla TF VAA: motivi di formazione dell’arretrato</a:t>
            </a:r>
          </a:p>
          <a:p>
            <a:pPr marL="12700" algn="just">
              <a:spcBef>
                <a:spcPts val="95"/>
              </a:spcBef>
              <a:buClrTx/>
              <a:defRPr/>
            </a:pP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-  difficoltà di alcuni Comuni a gestire le procedure per carenza di personale;</a:t>
            </a:r>
          </a:p>
          <a:p>
            <a:pPr marL="12700" algn="just">
              <a:spcBef>
                <a:spcPts val="95"/>
              </a:spcBef>
              <a:buClrTx/>
              <a:defRPr/>
            </a:pP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- il rispetto delle tempistiche previste dal D. Lgs. 152/2006 così come modificato dal Decreto semplificazioni, non è ritenuto un obiettivo dai Comuni; </a:t>
            </a:r>
          </a:p>
          <a:p>
            <a:pPr marL="12700" algn="just">
              <a:spcBef>
                <a:spcPts val="95"/>
              </a:spcBef>
              <a:buClrTx/>
              <a:defRPr/>
            </a:pP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- nonostante la richiesta di integrazioni non sia contemplata dalla legge, spesso l’amministrazione comunale prolunga la durata della procedura di Piano e relativa VAS 1) per richiedere chiarimenti al Proponente nel caso di procedura avviata a seguito di iniziativa di un privato o 2) per verificare e chiarire le criticità emerse dai rilievi avanzati dai soggetti interessati;</a:t>
            </a:r>
          </a:p>
        </p:txBody>
      </p:sp>
    </p:spTree>
    <p:extLst>
      <p:ext uri="{BB962C8B-B14F-4D97-AF65-F5344CB8AC3E}">
        <p14:creationId xmlns:p14="http://schemas.microsoft.com/office/powerpoint/2010/main" val="2820024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06C4FECA-2403-5F5C-5EAB-8CFC9A067751}"/>
              </a:ext>
            </a:extLst>
          </p:cNvPr>
          <p:cNvSpPr txBox="1"/>
          <p:nvPr/>
        </p:nvSpPr>
        <p:spPr>
          <a:xfrm>
            <a:off x="608758" y="623713"/>
            <a:ext cx="11302505" cy="491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it-IT" sz="3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Lavoro esperti: Analisi criticità</a:t>
            </a:r>
          </a:p>
          <a:p>
            <a:endParaRPr lang="it-IT" sz="3200" b="1" u="sng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just">
              <a:spcBef>
                <a:spcPts val="95"/>
              </a:spcBef>
              <a:buClrTx/>
              <a:defRPr/>
            </a:pP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- le elezioni amministrative e il conseguente avvicendamento dei componenti degli organi dell’ente comunale, è molto spesso motivo di sospensione o stallo nell’andamento di una procedura di Piano e relativa VAS;</a:t>
            </a:r>
          </a:p>
          <a:p>
            <a:pPr marL="12700" algn="just">
              <a:spcBef>
                <a:spcPts val="95"/>
              </a:spcBef>
              <a:buClrTx/>
              <a:defRPr/>
            </a:pP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- procedimenti di Piano abbandonati: il proponente e/o l’Autorità Procedente ha(</a:t>
            </a:r>
            <a:r>
              <a:rPr lang="it-IT" sz="2800" kern="1200" spc="-5" dirty="0" err="1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nno</a:t>
            </a: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) deciso di non</a:t>
            </a: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portare avanti la procedura di Piano e relativa VAS, ma l’Autorità Procedente non ha formalizzato l’interruzione della procedura su SIVAS.</a:t>
            </a:r>
          </a:p>
          <a:p>
            <a:pPr marL="12700" algn="just">
              <a:spcBef>
                <a:spcPts val="95"/>
              </a:spcBef>
              <a:buClrTx/>
              <a:defRPr/>
            </a:pP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- </a:t>
            </a:r>
            <a:r>
              <a:rPr lang="it-IT" sz="2800" i="1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Screening</a:t>
            </a: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d’incidenza o </a:t>
            </a:r>
            <a:r>
              <a:rPr lang="it-IT" sz="2800" kern="1200" spc="-5" dirty="0" err="1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VIncA</a:t>
            </a:r>
            <a:r>
              <a:rPr lang="it-IT" sz="28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non correttamente integrati nella procedura VAS.</a:t>
            </a:r>
          </a:p>
        </p:txBody>
      </p:sp>
    </p:spTree>
    <p:extLst>
      <p:ext uri="{BB962C8B-B14F-4D97-AF65-F5344CB8AC3E}">
        <p14:creationId xmlns:p14="http://schemas.microsoft.com/office/powerpoint/2010/main" val="40415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60AEFA-C2F8-65B8-DBC4-362E94803DE3}"/>
              </a:ext>
            </a:extLst>
          </p:cNvPr>
          <p:cNvSpPr txBox="1"/>
          <p:nvPr/>
        </p:nvSpPr>
        <p:spPr>
          <a:xfrm>
            <a:off x="761999" y="1094924"/>
            <a:ext cx="1096477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sz="22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11.00 -11.20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2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Saluti iniziali ed introduzione ai temi del webinar</a:t>
            </a:r>
          </a:p>
          <a:p>
            <a:pPr lvl="1"/>
            <a:r>
              <a:rPr lang="it-IT" sz="22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Moderatrice Avv. Marta Fusco, consulente PNRR di Regione Lombardia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2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Presentazione sulle tempistiche VAS e sulle criticità che portano alla formazione di arretrato</a:t>
            </a:r>
          </a:p>
          <a:p>
            <a:pPr lvl="1"/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it-IT" sz="22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Relatrice Ing. Daniela Ciancio, consulente PNRR di Regione Lombardia</a:t>
            </a:r>
          </a:p>
          <a:p>
            <a:pPr lvl="1"/>
            <a:endParaRPr lang="it-IT" sz="2200" b="0" i="0" u="none" strike="noStrike" baseline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2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11.20-11.40 </a:t>
            </a:r>
            <a:r>
              <a:rPr lang="it-IT" sz="22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Presentazione delle novità sul portale SIVAS</a:t>
            </a:r>
          </a:p>
          <a:p>
            <a:pPr marL="801688" lvl="1" indent="-344488"/>
            <a:r>
              <a:rPr lang="it-IT" sz="22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Relatrice Dott.ssa Silvia Montagnana, Direzione Generale Territorio e Sistemi Verdi, Regione Lombardia</a:t>
            </a:r>
          </a:p>
          <a:p>
            <a:pPr lvl="1"/>
            <a:endParaRPr lang="it-IT" sz="2200" b="0" i="0" u="none" strike="noStrike" baseline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sz="22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11.40-12.00 </a:t>
            </a:r>
            <a:r>
              <a:rPr lang="it-IT" sz="22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Risposte da parte dei relatori alle domande e alle richieste dei partecipanti</a:t>
            </a:r>
            <a:endParaRPr lang="en-GB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8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>
            <a:extLst>
              <a:ext uri="{FF2B5EF4-FFF2-40B4-BE49-F238E27FC236}">
                <a16:creationId xmlns:a16="http://schemas.microsoft.com/office/drawing/2014/main" id="{DEB2E5EF-727A-1F6A-89FB-0D5651B844F0}"/>
              </a:ext>
            </a:extLst>
          </p:cNvPr>
          <p:cNvSpPr txBox="1"/>
          <p:nvPr/>
        </p:nvSpPr>
        <p:spPr>
          <a:xfrm>
            <a:off x="620013" y="646839"/>
            <a:ext cx="110464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algn="just"/>
            <a:r>
              <a:rPr lang="it-IT" sz="3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Lavoro esperti: Analisi criticità</a:t>
            </a:r>
          </a:p>
          <a:p>
            <a:pPr marL="72000" algn="just"/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algn="just"/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La TF VAA ha inoltre rilevato 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difficoltà ad operare su SIVAS </a:t>
            </a: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parte dei Comuni che curano soltanto di rado procedure di VAS e che, di conseguenza, hanno una scarsa dimestichezza con l’utilizzo del portale.</a:t>
            </a:r>
          </a:p>
          <a:p>
            <a:pPr marL="72000" algn="just"/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Spesso gli arretrati individuati nel portale sono «fittizi», perché la fase di espressione del parere motivato è conclusa ma l’amministrazione non ha provveduto a registrare il parere motivato </a:t>
            </a:r>
          </a:p>
          <a:p>
            <a:pPr marL="72000" algn="just"/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Spesso in SIVAS i procedimenti di Piano risultano ancora aperti perché non è stata caricata la documentazione relativa all’approvazione del Piano che chiude la scheda SIVAS. </a:t>
            </a:r>
          </a:p>
        </p:txBody>
      </p:sp>
    </p:spTree>
    <p:extLst>
      <p:ext uri="{BB962C8B-B14F-4D97-AF65-F5344CB8AC3E}">
        <p14:creationId xmlns:p14="http://schemas.microsoft.com/office/powerpoint/2010/main" val="3643385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F9AF73DC-230A-A3F5-2C09-5975E14B6E20}"/>
              </a:ext>
            </a:extLst>
          </p:cNvPr>
          <p:cNvSpPr txBox="1"/>
          <p:nvPr/>
        </p:nvSpPr>
        <p:spPr>
          <a:xfrm>
            <a:off x="587828" y="705006"/>
            <a:ext cx="11134985" cy="56111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3200" b="1" u="sng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Lo sapevate che….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sz="2800" b="1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4699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Comuni sono tenuti a caricare tutta la documentazione di Piano e VAS su SIVAS:</a:t>
            </a:r>
          </a:p>
          <a:p>
            <a:pPr marL="927100" lvl="1" indent="-457200" algn="just">
              <a:spcBef>
                <a:spcPts val="95"/>
              </a:spcBef>
              <a:buFont typeface="Courier New" panose="02070309020205020404" pitchFamily="49" charset="0"/>
              <a:buChar char="o"/>
              <a:defRPr/>
            </a:pP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fino alla conclusione del procedimento di Piano</a:t>
            </a:r>
          </a:p>
          <a:p>
            <a:pPr marL="927100" lvl="1" indent="-457200" algn="just">
              <a:spcBef>
                <a:spcPts val="95"/>
              </a:spcBef>
              <a:buFont typeface="Courier New" panose="02070309020205020404" pitchFamily="49" charset="0"/>
              <a:buChar char="o"/>
              <a:defRPr/>
            </a:pP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successivamente, durante l’attuazione, caricando i Report di monitoraggio ambientale</a:t>
            </a:r>
          </a:p>
          <a:p>
            <a:pPr marL="4699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0" indent="-457200" algn="just">
              <a:spcBef>
                <a:spcPts val="9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procedimento di Piano su SIVAS risulta formalmente chiuso quando il campo </a:t>
            </a:r>
            <a:r>
              <a:rPr lang="it-IT" sz="28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«comunicazione della decisione»</a:t>
            </a: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stato compilato con tutti i dati (Provvedimento di Verifica o Delibera di approvazione del Piano/Dichiarazione di sintesi/Avviso pubblico/pubblicazione su BURL).</a:t>
            </a:r>
            <a:endParaRPr lang="it-IT" sz="2800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sz="1800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937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309C4105-0C60-EBBA-72BD-0C5B3FC4901C}"/>
              </a:ext>
            </a:extLst>
          </p:cNvPr>
          <p:cNvSpPr txBox="1"/>
          <p:nvPr/>
        </p:nvSpPr>
        <p:spPr>
          <a:xfrm>
            <a:off x="624907" y="705006"/>
            <a:ext cx="11271437" cy="55367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  <a:defRPr/>
            </a:pPr>
            <a:r>
              <a:rPr lang="it-IT" sz="3200" b="1" u="sng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Lo sapevate che….</a:t>
            </a:r>
          </a:p>
          <a:p>
            <a:pPr marL="12700" algn="just">
              <a:spcBef>
                <a:spcPts val="95"/>
              </a:spcBef>
              <a:buClrTx/>
              <a:defRPr/>
            </a:pP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indent="-457200" algn="just">
              <a:spcBef>
                <a:spcPts val="9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Occorre evitare di lasciare aperti su SIVAS i procedimenti di Piano abbandonati per qualsivoglia motivo.</a:t>
            </a:r>
          </a:p>
          <a:p>
            <a:pPr marL="12700" algn="just">
              <a:spcBef>
                <a:spcPts val="95"/>
              </a:spcBef>
              <a:buClrTx/>
              <a:defRPr/>
            </a:pP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 stato attuale, </a:t>
            </a:r>
            <a:r>
              <a:rPr lang="it-IT" sz="28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chiudere su SIVAS i procedimenti abbandonati</a:t>
            </a: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è necessario seguire il seguente iter:</a:t>
            </a:r>
          </a:p>
          <a:p>
            <a:pPr marL="808038" lvl="1" indent="-342900" algn="just">
              <a:spcBef>
                <a:spcPts val="95"/>
              </a:spcBef>
              <a:buFont typeface="Courier New" panose="02070309020205020404" pitchFamily="49" charset="0"/>
              <a:buChar char="o"/>
              <a:defRPr/>
            </a:pP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entrare in SIVAS nella sezione “ADOZIONE/APPROVAZIONE” → selezionare «comunicazione della decisione» </a:t>
            </a: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caricare il documento che attesta l’abbandono del procedimento come «tipo atto: nota» </a:t>
            </a: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indicare come </a:t>
            </a: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quella del documento caricato</a:t>
            </a:r>
            <a:r>
              <a:rPr kumimoji="0" 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→ </a:t>
            </a: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nella stringa parlante che definisce il tipo di comunicazione, scrivere “Procedimento annullato”. </a:t>
            </a:r>
          </a:p>
          <a:p>
            <a:pPr marL="800100" lvl="1" indent="-342900" algn="just">
              <a:spcBef>
                <a:spcPts val="95"/>
              </a:spcBef>
              <a:buFont typeface="Courier New" panose="02070309020205020404" pitchFamily="49" charset="0"/>
              <a:buChar char="o"/>
              <a:defRPr/>
            </a:pPr>
            <a:r>
              <a:rPr lang="it-IT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mancanza di un documento che attesta l’abbandono del procedimento, si procede allo stesso modo, senza però caricare alcun documento ma compilando tutti i campi (la data di riferimento è quella in cui il procedimento è stato abbandonato)</a:t>
            </a:r>
            <a:endParaRPr kumimoji="0" lang="it-IT" sz="2200" b="0" i="0" u="none" strike="noStrike" kern="1200" cap="none" spc="-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575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4C4EF862-34C4-B9B1-83B5-FF3227100173}"/>
              </a:ext>
            </a:extLst>
          </p:cNvPr>
          <p:cNvSpPr txBox="1"/>
          <p:nvPr/>
        </p:nvSpPr>
        <p:spPr>
          <a:xfrm>
            <a:off x="756745" y="715905"/>
            <a:ext cx="11076925" cy="57906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  <a:buClrTx/>
              <a:defRPr/>
            </a:pPr>
            <a:r>
              <a:rPr lang="it-IT" sz="3200" b="1" u="sng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Lo sapevate che….</a:t>
            </a:r>
          </a:p>
          <a:p>
            <a:pPr marL="12700" lvl="0" algn="just">
              <a:spcBef>
                <a:spcPts val="95"/>
              </a:spcBef>
              <a:buClrTx/>
              <a:defRPr/>
            </a:pP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lvl="0" indent="-457200" algn="just">
              <a:spcBef>
                <a:spcPts val="9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E’ in corso di completamento uno sviluppo dell’applicativo SIVAS finalizzato a gestire i procedimenti abbandonati nelle varie fasi:</a:t>
            </a:r>
          </a:p>
          <a:p>
            <a:pPr marL="927100" lvl="1" indent="-457200" algn="just">
              <a:spcBef>
                <a:spcPts val="95"/>
              </a:spcBef>
              <a:buFont typeface="Courier New" panose="02070309020205020404" pitchFamily="49" charset="0"/>
              <a:buChar char="o"/>
              <a:defRPr/>
            </a:pP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la Verifica di assoggettabilità a VAS</a:t>
            </a: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84300" lvl="2" indent="-457200" algn="just">
              <a:spcBef>
                <a:spcPts val="95"/>
              </a:spcBef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Abbandono prima dell’emissione del Provvedimento di verifica per l’assoggettamento a VAS/esclusione</a:t>
            </a:r>
          </a:p>
          <a:p>
            <a:pPr marL="927100" lvl="1" indent="-457200" algn="just">
              <a:spcBef>
                <a:spcPts val="95"/>
              </a:spcBef>
              <a:buFont typeface="Courier New" panose="02070309020205020404" pitchFamily="49" charset="0"/>
              <a:buChar char="o"/>
              <a:defRPr/>
            </a:pP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la VAS:</a:t>
            </a:r>
          </a:p>
          <a:p>
            <a:pPr marL="1384300" lvl="2" indent="-457200" algn="just">
              <a:spcBef>
                <a:spcPts val="95"/>
              </a:spcBef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Abbandono dopo la consultazione preliminare</a:t>
            </a:r>
          </a:p>
          <a:p>
            <a:pPr marL="1384300" lvl="2" indent="-457200" algn="just">
              <a:spcBef>
                <a:spcPts val="95"/>
              </a:spcBef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Abbandono prima dell’espressione del parere motivato </a:t>
            </a:r>
          </a:p>
          <a:p>
            <a:pPr marL="1384300" lvl="2" indent="-457200" algn="just">
              <a:spcBef>
                <a:spcPts val="95"/>
              </a:spcBef>
              <a:buFont typeface="Wingdings" panose="05000000000000000000" pitchFamily="2" charset="2"/>
              <a:buChar char="ü"/>
              <a:defRPr/>
            </a:pP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Abbandono dopo il parere motivato (piano mai adottato/approvato)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800" b="0" i="0" u="none" strike="noStrike" kern="1200" cap="none" spc="-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369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1">
            <a:extLst>
              <a:ext uri="{FF2B5EF4-FFF2-40B4-BE49-F238E27FC236}">
                <a16:creationId xmlns:a16="http://schemas.microsoft.com/office/drawing/2014/main" id="{98176C94-1255-B919-4124-C4C1DAA90896}"/>
              </a:ext>
            </a:extLst>
          </p:cNvPr>
          <p:cNvSpPr txBox="1"/>
          <p:nvPr/>
        </p:nvSpPr>
        <p:spPr>
          <a:xfrm>
            <a:off x="747675" y="653357"/>
            <a:ext cx="11183965" cy="60497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buClrTx/>
              <a:defRPr/>
            </a:pPr>
            <a:r>
              <a:rPr lang="it-IT" sz="3200" b="1" u="sng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CONCLUSIONI</a:t>
            </a:r>
            <a:endParaRPr lang="it-IT" sz="2400" b="1" u="sng" kern="1200" spc="-5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12700">
              <a:spcBef>
                <a:spcPts val="95"/>
              </a:spcBef>
              <a:buClrTx/>
              <a:defRPr/>
            </a:pPr>
            <a:endParaRPr lang="it-IT" sz="2400" b="1" kern="1200" spc="-5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12700">
              <a:spcBef>
                <a:spcPts val="95"/>
              </a:spcBef>
              <a:buClrTx/>
              <a:defRPr/>
            </a:pPr>
            <a:r>
              <a:rPr lang="it-IT" sz="2400" b="1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E’ IMPORTANTE:</a:t>
            </a:r>
            <a:endParaRPr lang="it-IT" sz="2400" kern="1200" spc="-5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361950" indent="-266700">
              <a:spcBef>
                <a:spcPts val="95"/>
              </a:spcBef>
              <a:buClrTx/>
              <a:tabLst>
                <a:tab pos="361950" algn="l"/>
              </a:tabLst>
              <a:defRPr/>
            </a:pPr>
            <a:r>
              <a:rPr lang="it-IT" sz="24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- 	il rispetto delle tempistiche previste dalla legge per il completamento della procedura di VAS;</a:t>
            </a:r>
          </a:p>
          <a:p>
            <a:pPr marL="361950" indent="-266700">
              <a:spcBef>
                <a:spcPts val="95"/>
              </a:spcBef>
              <a:buClrTx/>
              <a:buFontTx/>
              <a:buChar char="-"/>
              <a:defRPr/>
            </a:pPr>
            <a:r>
              <a:rPr lang="it-IT" sz="24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evitare di lasciare aperte su SIVAS procedimenti abbandonati o che l’amministrazione non intende più portare avanti;</a:t>
            </a:r>
          </a:p>
          <a:p>
            <a:pPr marL="361950" indent="-266700">
              <a:spcBef>
                <a:spcPts val="95"/>
              </a:spcBef>
              <a:buClrTx/>
              <a:buFontTx/>
              <a:buChar char="-"/>
              <a:defRPr/>
            </a:pPr>
            <a:r>
              <a:rPr lang="it-IT" sz="24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gestire correttamente l’intera procedura operando correttamente su SIVAS: in caso di difficoltà, </a:t>
            </a:r>
            <a:r>
              <a:rPr lang="it-IT" sz="2400" b="1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avvaletevi del supporto tecnico offerto da Regione Lombardia.</a:t>
            </a:r>
          </a:p>
          <a:p>
            <a:pPr marL="355600" indent="-342900">
              <a:spcBef>
                <a:spcPts val="95"/>
              </a:spcBef>
              <a:buClrTx/>
              <a:buFontTx/>
              <a:buChar char="-"/>
              <a:defRPr/>
            </a:pPr>
            <a:endParaRPr lang="it-IT" sz="2400" b="1" spc="-5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>
              <a:spcBef>
                <a:spcPts val="95"/>
              </a:spcBef>
              <a:buClrTx/>
              <a:defRPr/>
            </a:pPr>
            <a:r>
              <a:rPr lang="it-IT" sz="3200" b="1" u="sng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Ringraziamenti</a:t>
            </a:r>
          </a:p>
          <a:p>
            <a:pPr marL="12700">
              <a:spcBef>
                <a:spcPts val="95"/>
              </a:spcBef>
              <a:buClrTx/>
              <a:defRPr/>
            </a:pPr>
            <a:endParaRPr lang="it-IT" sz="3200" b="1" u="sng" kern="1200" spc="-5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12700">
              <a:spcBef>
                <a:spcPts val="95"/>
              </a:spcBef>
              <a:buClrTx/>
              <a:defRPr/>
            </a:pPr>
            <a:r>
              <a:rPr lang="it-IT" sz="2400" b="1" spc="-5" dirty="0">
                <a:solidFill>
                  <a:srgbClr val="002060"/>
                </a:solidFill>
                <a:latin typeface="Calibri"/>
                <a:cs typeface="Calibri"/>
              </a:rPr>
              <a:t>ANCI Lombardia</a:t>
            </a:r>
            <a:r>
              <a:rPr lang="it-IT" sz="2400" spc="-5" dirty="0">
                <a:solidFill>
                  <a:srgbClr val="002060"/>
                </a:solidFill>
                <a:latin typeface="Calibri"/>
                <a:cs typeface="Calibri"/>
              </a:rPr>
              <a:t>, in particolare </a:t>
            </a:r>
            <a:r>
              <a:rPr lang="it-IT" sz="2400" b="1" spc="-5" dirty="0">
                <a:solidFill>
                  <a:srgbClr val="002060"/>
                </a:solidFill>
                <a:latin typeface="Calibri"/>
                <a:cs typeface="Calibri"/>
              </a:rPr>
              <a:t>Nicolò </a:t>
            </a:r>
            <a:r>
              <a:rPr lang="it-IT" sz="2400" b="1" spc="-5" dirty="0" err="1">
                <a:solidFill>
                  <a:srgbClr val="002060"/>
                </a:solidFill>
                <a:latin typeface="Calibri"/>
                <a:cs typeface="Calibri"/>
              </a:rPr>
              <a:t>Zeduri</a:t>
            </a:r>
            <a:r>
              <a:rPr lang="it-IT" sz="2400" spc="-5" dirty="0">
                <a:solidFill>
                  <a:srgbClr val="002060"/>
                </a:solidFill>
                <a:latin typeface="Calibri"/>
                <a:cs typeface="Calibri"/>
              </a:rPr>
              <a:t>, per il supporto tecnico e logistico per l’organizzazione di questo webinar.</a:t>
            </a:r>
          </a:p>
          <a:p>
            <a:pPr marL="12700">
              <a:spcBef>
                <a:spcPts val="95"/>
              </a:spcBef>
              <a:buClrTx/>
              <a:defRPr/>
            </a:pPr>
            <a:r>
              <a:rPr lang="it-IT" sz="2400" b="1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Dott.ssa Monica Colleoni</a:t>
            </a:r>
            <a:r>
              <a:rPr lang="it-IT" sz="2400" kern="1200" spc="-5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, Esperto senior - Segreteria tecnica PNRR</a:t>
            </a:r>
          </a:p>
        </p:txBody>
      </p:sp>
    </p:spTree>
    <p:extLst>
      <p:ext uri="{BB962C8B-B14F-4D97-AF65-F5344CB8AC3E}">
        <p14:creationId xmlns:p14="http://schemas.microsoft.com/office/powerpoint/2010/main" val="230963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35C2D-1DE5-76FF-8CCB-3AD05A2F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sz="44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empistiche VAS e criticità che portano alla formazione di arretrato</a:t>
            </a:r>
            <a:br>
              <a:rPr lang="it-IT" sz="44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200" i="1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Ing. Daniela Ciancio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76C3-A591-0216-731E-5F905E697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4233"/>
            <a:ext cx="10515600" cy="3906253"/>
          </a:xfrm>
        </p:spPr>
        <p:txBody>
          <a:bodyPr/>
          <a:lstStyle/>
          <a:p>
            <a:r>
              <a:rPr lang="it-IT" sz="28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Obiettivi PNRR</a:t>
            </a:r>
          </a:p>
          <a:p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Progetto 1000 esperti</a:t>
            </a:r>
          </a:p>
          <a:p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Tempistiche VAS</a:t>
            </a:r>
          </a:p>
          <a:p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Stato procedure su SIVAS al 31/12/2021 (baseline)</a:t>
            </a:r>
          </a:p>
          <a:p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Lavoro esperti: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Supporto Comuni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Analisi criticità</a:t>
            </a:r>
          </a:p>
          <a:p>
            <a:pPr marL="352425" lvl="1" indent="-352425"/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sapevate che…?</a:t>
            </a:r>
          </a:p>
          <a:p>
            <a:pPr marL="352425" lvl="1" indent="-352425"/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Conclusioni</a:t>
            </a:r>
          </a:p>
          <a:p>
            <a:pPr marL="457200" lvl="1" indent="0">
              <a:buNone/>
            </a:pPr>
            <a:endParaRPr lang="it-IT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81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D1EFB326-8A7A-3BB4-0C0A-794EFC4668C1}"/>
              </a:ext>
            </a:extLst>
          </p:cNvPr>
          <p:cNvSpPr txBox="1"/>
          <p:nvPr/>
        </p:nvSpPr>
        <p:spPr>
          <a:xfrm>
            <a:off x="1007391" y="1069570"/>
            <a:ext cx="10826279" cy="54213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it-IT" sz="3200" b="1" i="0" u="sng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Obiettivi PNRR</a:t>
            </a:r>
          </a:p>
          <a:p>
            <a:pPr marL="12700" lvl="0">
              <a:spcBef>
                <a:spcPts val="95"/>
              </a:spcBef>
              <a:buClrTx/>
              <a:defRPr/>
            </a:pPr>
            <a:endParaRPr lang="it-IT" sz="3200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12700" lvl="0">
              <a:spcBef>
                <a:spcPts val="95"/>
              </a:spcBef>
              <a:buClrTx/>
              <a:defRPr/>
            </a:pPr>
            <a:r>
              <a:rPr lang="it-IT" sz="32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Il Piano Nazionale di Ripresa e Resilienza prevede una serie di ambiziosi obiettivi, tra i quali, in particolare, il perseguimento dell’</a:t>
            </a: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3200" b="1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3200" b="1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12700" marR="0" lvl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2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EFFICIENZA DELLA PUBBLICA AMMINISTRAZIONE</a:t>
            </a: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3200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3200" b="1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400" b="1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3200" b="1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3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7EEDA493-F2BF-C5B9-4396-48851F9C1430}"/>
              </a:ext>
            </a:extLst>
          </p:cNvPr>
          <p:cNvSpPr txBox="1"/>
          <p:nvPr/>
        </p:nvSpPr>
        <p:spPr>
          <a:xfrm>
            <a:off x="1007391" y="819827"/>
            <a:ext cx="10826279" cy="5211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it-IT" sz="3200" b="1" i="0" u="sng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Obiettivi PNRR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-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2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Gli investimenti programmati nel PNRR per </a:t>
            </a: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2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la BUONA AMMINISTRAZIONE hanno la finalità di:</a:t>
            </a: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3200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2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eliminare vincoli burocratici</a:t>
            </a: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2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rendere più efficace ed efficiente l’azione amministrativa, mediante una semplificazione, reingegnerizzazione e uniformazione delle procedure</a:t>
            </a: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44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ridurre </a:t>
            </a:r>
            <a:r>
              <a:rPr lang="it-IT" sz="4400" b="1" u="sng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tempi</a:t>
            </a:r>
            <a:r>
              <a:rPr lang="it-IT" sz="44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e </a:t>
            </a:r>
            <a:r>
              <a:rPr lang="it-IT" sz="4400" b="1" u="sng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costi</a:t>
            </a:r>
            <a:r>
              <a:rPr lang="it-IT" sz="44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per cittadini ed imprese </a:t>
            </a:r>
          </a:p>
        </p:txBody>
      </p:sp>
    </p:spTree>
    <p:extLst>
      <p:ext uri="{BB962C8B-B14F-4D97-AF65-F5344CB8AC3E}">
        <p14:creationId xmlns:p14="http://schemas.microsoft.com/office/powerpoint/2010/main" val="103464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82266BAC-7F94-37C0-F89F-B9091EE3CE23}"/>
              </a:ext>
            </a:extLst>
          </p:cNvPr>
          <p:cNvSpPr txBox="1"/>
          <p:nvPr/>
        </p:nvSpPr>
        <p:spPr>
          <a:xfrm>
            <a:off x="1007391" y="819827"/>
            <a:ext cx="10826279" cy="49519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it-IT" sz="3200" b="1" i="0" u="sng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Obiettivi PNRR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-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In particolare il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TEMPO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è un elemento cruciale </a:t>
            </a:r>
          </a:p>
          <a:p>
            <a:pPr marL="12700" marR="0" lvl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dell’ EFFICIENZA della Pubblica Amministrazione:</a:t>
            </a:r>
          </a:p>
          <a:p>
            <a:pPr marL="12700" marR="0" lvl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le procedure amministrative per essere efficienti devono svolgersi in un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tempo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ragionevole e soprattutto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certo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.</a:t>
            </a:r>
          </a:p>
          <a:p>
            <a:pPr marL="12700" marR="0" lvl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800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12700" lvl="0" algn="just">
              <a:spcBef>
                <a:spcPts val="95"/>
              </a:spcBef>
              <a:buClrTx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Le procedure amministrative vengono spesso realizzate con tempistiche che eccedono i termini fissati dalla legge. Ciò aumenta la percezione negativa della burocrazia ed incide negativamente sull’efficienza della pubblica amministrazione.</a:t>
            </a:r>
          </a:p>
        </p:txBody>
      </p:sp>
    </p:spTree>
    <p:extLst>
      <p:ext uri="{BB962C8B-B14F-4D97-AF65-F5344CB8AC3E}">
        <p14:creationId xmlns:p14="http://schemas.microsoft.com/office/powerpoint/2010/main" val="427477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004EC910-96A4-FDE7-BA7B-A5F45B711F4B}"/>
              </a:ext>
            </a:extLst>
          </p:cNvPr>
          <p:cNvSpPr txBox="1"/>
          <p:nvPr/>
        </p:nvSpPr>
        <p:spPr>
          <a:xfrm>
            <a:off x="583906" y="627322"/>
            <a:ext cx="11255168" cy="61189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  <a:defRPr/>
            </a:pPr>
            <a:r>
              <a:rPr lang="it-IT" sz="3200" b="1" i="0" u="sng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Obiettivi PNRR</a:t>
            </a:r>
          </a:p>
          <a:p>
            <a:pPr marL="12700" lvl="0" indent="0" algn="just" defTabSz="914400" eaLnBrk="1" fontAlgn="auto" latinLnBrk="0" hangingPunct="1">
              <a:spcBef>
                <a:spcPts val="95"/>
              </a:spcBef>
              <a:buClrTx/>
              <a:buSzTx/>
              <a:buFont typeface="Arial"/>
              <a:buNone/>
              <a:tabLst/>
              <a:defRPr/>
            </a:pPr>
            <a:endParaRPr lang="it-IT" sz="2800" b="1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12700" lvl="0" indent="0" algn="just" defTabSz="914400" eaLnBrk="1" fontAlgn="auto" latinLnBrk="0" hangingPunct="1">
              <a:buClrTx/>
              <a:buSzTx/>
              <a:buFont typeface="Arial"/>
              <a:buNone/>
              <a:tabLst/>
              <a:defRPr/>
            </a:pP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Comma 4 bis dell’art. 2 della Legge 241/1990* </a:t>
            </a:r>
          </a:p>
          <a:p>
            <a:pPr marL="12700" marR="0" lvl="0" algn="just" defTabSz="914400" rtl="0" eaLnBrk="1" fontAlgn="auto" latinLnBrk="0" hangingPunct="1">
              <a:buClrTx/>
              <a:buSzTx/>
              <a:tabLst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Le Pubbliche Amministrazioni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misurano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e pubblicano nel proprio sito internet istituzionale, nella sezione «Amministrazione trasparente»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i tempi effettivi 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di conclusione dei procedimenti amministrativi di maggiore impatto per i cittadini e per le imprese, comparandoli con i termini previsti dalla normativa vigente.* </a:t>
            </a:r>
            <a:r>
              <a:rPr lang="it-IT" sz="1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Introdotto dal Decreto semplificazioni 77/2020</a:t>
            </a:r>
          </a:p>
          <a:p>
            <a:pPr marL="12700" algn="just">
              <a:buClrTx/>
              <a:defRPr/>
            </a:pPr>
            <a:endParaRPr kumimoji="0" lang="it-IT" sz="2800" b="1" i="0" u="none" strike="noStrike" kern="1200" cap="none" spc="-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algn="just">
              <a:buClrTx/>
              <a:defRPr/>
            </a:pPr>
            <a:r>
              <a:rPr kumimoji="0" lang="it-IT" sz="2800" b="1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Art. 9 quater della Legge 241/1990</a:t>
            </a:r>
          </a:p>
          <a:p>
            <a:pPr marL="12700" marR="0" lvl="0" algn="just" defTabSz="914400" rtl="0" eaLnBrk="1" fontAlgn="auto" latinLnBrk="0" hangingPunct="1">
              <a:buClrTx/>
              <a:buSzTx/>
              <a:tabLst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Le Pubbliche Amministrazioni entro il 30 gennaio di ogni anno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comunicano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 all’organo di governo i procedimenti suddivisi per tipologia e strutture amministrative competenti, nei quali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non è stato rispettato il termine di conclusione 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previsto dalla legge o dai regolamenti.</a:t>
            </a:r>
          </a:p>
        </p:txBody>
      </p:sp>
    </p:spTree>
    <p:extLst>
      <p:ext uri="{BB962C8B-B14F-4D97-AF65-F5344CB8AC3E}">
        <p14:creationId xmlns:p14="http://schemas.microsoft.com/office/powerpoint/2010/main" val="222536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9A2F798B-0180-0D78-3F98-1D1F76A7C3E6}"/>
              </a:ext>
            </a:extLst>
          </p:cNvPr>
          <p:cNvSpPr txBox="1"/>
          <p:nvPr/>
        </p:nvSpPr>
        <p:spPr>
          <a:xfrm>
            <a:off x="1007391" y="819827"/>
            <a:ext cx="10826279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it-IT" sz="3200" b="1" i="0" u="sng" strike="noStrike" baseline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Obiettivi PNRR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-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l’Agenda della Semplificazione adottata dalla Conferenza Unificata tra Governo, Regioni ed Enti Locali, prevede una serie di azioni dirette a conseguire i seguenti obiettivi:</a:t>
            </a:r>
          </a:p>
          <a:p>
            <a:pPr marL="12700" marR="0" lvl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800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4699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la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semplificazione delle procedure complesse 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mediante l’adozione di ogni iniziativa utile alla velocizzazione degli iter procedurali;</a:t>
            </a:r>
          </a:p>
          <a:p>
            <a:pPr marL="469900" lvl="0" indent="-457200" algn="just">
              <a:spcBef>
                <a:spcPts val="9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la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riduzione dei tempi effettivi 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delle procedure complesse;</a:t>
            </a:r>
          </a:p>
          <a:p>
            <a:pPr marL="469900" lvl="0" indent="-457200" algn="just">
              <a:spcBef>
                <a:spcPts val="9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lo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smaltimento dell’arretrato</a:t>
            </a:r>
          </a:p>
        </p:txBody>
      </p:sp>
    </p:spTree>
    <p:extLst>
      <p:ext uri="{BB962C8B-B14F-4D97-AF65-F5344CB8AC3E}">
        <p14:creationId xmlns:p14="http://schemas.microsoft.com/office/powerpoint/2010/main" val="29548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1">
            <a:extLst>
              <a:ext uri="{FF2B5EF4-FFF2-40B4-BE49-F238E27FC236}">
                <a16:creationId xmlns:a16="http://schemas.microsoft.com/office/drawing/2014/main" id="{3F7F8397-7C42-BF9C-8A5A-1FF8CA4E5147}"/>
              </a:ext>
            </a:extLst>
          </p:cNvPr>
          <p:cNvSpPr txBox="1"/>
          <p:nvPr/>
        </p:nvSpPr>
        <p:spPr>
          <a:xfrm>
            <a:off x="682860" y="675448"/>
            <a:ext cx="10826279" cy="32387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  <a:defRPr/>
            </a:pPr>
            <a:r>
              <a:rPr lang="it-IT" sz="3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Progetto 1000 esperti</a:t>
            </a:r>
          </a:p>
          <a:p>
            <a:pPr marL="12700" marR="0" lvl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800" kern="1200" spc="-10" dirty="0">
              <a:solidFill>
                <a:srgbClr val="002060"/>
              </a:solidFill>
              <a:latin typeface="Calibri"/>
              <a:ea typeface="+mn-ea"/>
              <a:cs typeface="Calibri"/>
            </a:endParaRPr>
          </a:p>
          <a:p>
            <a:pPr marL="12700" marR="0" lvl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Il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Progetto 1000 Esperti 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finanziato dal PNRR è stato ideato con lo scopo di creare un pool di esperti che forniscano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Assistenza Tecnica 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in supporto a Regioni, Province e Comuni nella programmazione e svolgimento delle attività dirette a perseguire i citati target di semplificazione e riduzione delle tempistiche delle procedure complesse.</a:t>
            </a:r>
          </a:p>
        </p:txBody>
      </p:sp>
      <p:sp>
        <p:nvSpPr>
          <p:cNvPr id="3" name="object 31">
            <a:extLst>
              <a:ext uri="{FF2B5EF4-FFF2-40B4-BE49-F238E27FC236}">
                <a16:creationId xmlns:a16="http://schemas.microsoft.com/office/drawing/2014/main" id="{BC9F9A60-6BE0-43AF-A131-3D634F3ED82F}"/>
              </a:ext>
            </a:extLst>
          </p:cNvPr>
          <p:cNvSpPr txBox="1"/>
          <p:nvPr/>
        </p:nvSpPr>
        <p:spPr>
          <a:xfrm>
            <a:off x="682860" y="4003109"/>
            <a:ext cx="10826279" cy="21794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Per Regione Lombardia nel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Dicembre 2021 </a:t>
            </a: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sono stati selezionati e contrattualizzati in tutto 123 esperti con diverse competenze tecniche (ingegneri, geologi, agronomi, architetti, giuristi), suddivisi in gruppi, ciascuno dei quali si occupa di un diverso set di procedure.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Inizio del progetto              </a:t>
            </a:r>
            <a:r>
              <a:rPr lang="it-IT" sz="2800" b="1" kern="1200" spc="-10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Gennaio 2022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4D0CB565-18FF-8F31-5BFE-454D13F63BDA}"/>
              </a:ext>
            </a:extLst>
          </p:cNvPr>
          <p:cNvSpPr/>
          <p:nvPr/>
        </p:nvSpPr>
        <p:spPr>
          <a:xfrm>
            <a:off x="3487333" y="5758329"/>
            <a:ext cx="693975" cy="32797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76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2451</Words>
  <Application>Microsoft Office PowerPoint</Application>
  <PresentationFormat>Widescreen</PresentationFormat>
  <Paragraphs>276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Courier New</vt:lpstr>
      <vt:lpstr>Times New Roman</vt:lpstr>
      <vt:lpstr>Titillium Web</vt:lpstr>
      <vt:lpstr>Wingdings</vt:lpstr>
      <vt:lpstr>Office Theme</vt:lpstr>
      <vt:lpstr>PowerPoint Presentation</vt:lpstr>
      <vt:lpstr>PowerPoint Presentation</vt:lpstr>
      <vt:lpstr>Tempistiche VAS e criticità che portano alla formazione di arretrato Ing. Daniela Ciancio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Ciancio</dc:creator>
  <cp:lastModifiedBy>Daniela Ciancio</cp:lastModifiedBy>
  <cp:revision>30</cp:revision>
  <dcterms:created xsi:type="dcterms:W3CDTF">2024-04-26T10:20:14Z</dcterms:created>
  <dcterms:modified xsi:type="dcterms:W3CDTF">2024-05-16T08:25:10Z</dcterms:modified>
</cp:coreProperties>
</file>