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spostare la diapositiva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288F746-055D-4C85-81D1-6D119633506A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719E2C9-FDA3-4606-936D-D343C83C9B50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93;p1" descr=""/>
          <p:cNvPicPr/>
          <p:nvPr/>
        </p:nvPicPr>
        <p:blipFill>
          <a:blip r:embed="rId1"/>
          <a:stretch/>
        </p:blipFill>
        <p:spPr>
          <a:xfrm>
            <a:off x="0" y="-8280"/>
            <a:ext cx="10567080" cy="68763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8370720" y="-13320"/>
            <a:ext cx="3818880" cy="6867360"/>
          </a:xfrm>
          <a:prstGeom prst="rect">
            <a:avLst/>
          </a:prstGeom>
          <a:solidFill>
            <a:srgbClr val="2f5597"/>
          </a:solidFill>
          <a:ln w="12600">
            <a:solidFill>
              <a:srgbClr val="31538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ffffff"/>
                </a:solidFill>
                <a:latin typeface="Arial"/>
                <a:ea typeface="DejaVu Sans"/>
              </a:rPr>
              <a:t>Piano Nazionale di Ripresa e Resilienza - PNRR</a:t>
            </a:r>
            <a:br/>
            <a:r>
              <a:rPr b="1" lang="it-IT" sz="1400" spc="-1" strike="noStrike">
                <a:solidFill>
                  <a:srgbClr val="ffffff"/>
                </a:solidFill>
                <a:latin typeface="Arial"/>
                <a:ea typeface="DejaVu Sans"/>
              </a:rPr>
              <a:t>Investimento 2.2 “Task force digitalizzazione, monitoraggio e performance” della M1C1 Subinvestimento 2.2.1: “Assistenza tecnica a livello centrale e locale del PNRR”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ATTIVITA’ IN AMBITO PER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L’ASSISTENZA TECNICA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PRESSO EE.LL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ffffff"/>
                </a:solidFill>
                <a:latin typeface="Arial"/>
                <a:ea typeface="DejaVu Sans"/>
              </a:rPr>
              <a:t>31.08</a:t>
            </a:r>
            <a:r>
              <a:rPr b="1" lang="it-IT" sz="2000" spc="-1" strike="noStrike">
                <a:solidFill>
                  <a:srgbClr val="ffffff"/>
                </a:solidFill>
                <a:latin typeface="Arial"/>
                <a:ea typeface="Calibri"/>
              </a:rPr>
              <a:t>.2023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Arial"/>
                <a:ea typeface="Calibri"/>
              </a:rPr>
              <a:t>Task Force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Arial"/>
                <a:ea typeface="DejaVu Sans"/>
              </a:rPr>
              <a:t>MONITORAGGIO &amp; RENDICONTAZIONE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68960" y="1226520"/>
            <a:ext cx="10653840" cy="435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L’Assistenza Tecnica (TA) è finalizzata a supportare le amministrazioni territoriali con l'obiettivo di velocizzare le procedure complesse. «L'azione della TA è volta allo svolgimento dei seguenti compiti: supporto alle Amministrazioni nella gestione delle procedure complesse e al recupero dell'arretrato, assistenza tecnica ai soggetti proponenti per la presentazione dei progetti, supporto alle attività di misurazione dei tempi effettivi di conclusione delle procedure.»(1)</a:t>
            </a:r>
            <a:r>
              <a:rPr b="0" lang="it-IT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L'intervento mira ad accrescere la capacità amministrativa degli enti, per garantire la l’attuazione delle semplificazioni e velocizzare le procedure amministrative propedeutiche all'implementazione dei progetti previsti PNRR.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Le  Task force di Regione Lombardia del progetto «1000 Esperti» sono composte  da professionisti con competenza in materia di edilizia, urbanistica, endo-procedimenti nei temi ambientali e degli appalti, procedure amministrative, di monitoraggio e rendicontazione e digitalizzazione.</a:t>
            </a:r>
            <a:r>
              <a:rPr b="0" lang="it-IT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Offrono Assistenza Tecnica ai Comuni e Province di Lombardia in merito alle procedure complesse attraverso le seguenti modalità operative:</a:t>
            </a:r>
            <a:endParaRPr b="0" lang="it-IT" sz="16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Risposte ai quesiti di Comuni e di Province 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  attraverso il Portale PAsS  (link  </a:t>
            </a:r>
            <a:r>
              <a:rPr b="1" lang="it-IT" sz="1600" spc="-1" strike="noStrike">
                <a:solidFill>
                  <a:srgbClr val="2f5597"/>
                </a:solidFill>
                <a:latin typeface="Calibri"/>
                <a:ea typeface="DejaVu Sans"/>
              </a:rPr>
              <a:t>www.passlombardia.it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).</a:t>
            </a:r>
            <a:endParaRPr b="0" lang="it-IT" sz="16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Webinar tematici, FAQ e definizione di un set di buone pratiche 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per argomenti di maggiore interesse. </a:t>
            </a:r>
            <a:endParaRPr b="0" lang="it-IT" sz="1600" spc="-1" strike="noStrike">
              <a:latin typeface="Arial"/>
            </a:endParaRPr>
          </a:p>
          <a:p>
            <a:pPr marL="2858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Incontri dedicati 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presso le Province per consulenze su problematiche complesse.  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 marL="1080" algn="just">
              <a:lnSpc>
                <a:spcPct val="100000"/>
              </a:lnSpc>
              <a:spcBef>
                <a:spcPts val="1001"/>
              </a:spcBef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Di seguito i contenuti delle </a:t>
            </a:r>
            <a:r>
              <a:rPr b="1" lang="it-IT" sz="1600" spc="-1" strike="noStrike" u="sng">
                <a:solidFill>
                  <a:srgbClr val="2f5597"/>
                </a:solidFill>
                <a:uFillTx/>
                <a:latin typeface="Calibri"/>
                <a:ea typeface="DejaVu Sans"/>
              </a:rPr>
              <a:t>attività in ambito</a:t>
            </a: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 sulle quali gli Esperti possono fornire assistenza.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768960" y="494280"/>
            <a:ext cx="10307160" cy="52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</a:pPr>
            <a:r>
              <a:rPr b="1" lang="it-IT" sz="3200" spc="-1" strike="noStrike">
                <a:solidFill>
                  <a:srgbClr val="2f5597"/>
                </a:solidFill>
                <a:latin typeface="Calibri"/>
                <a:ea typeface="Calibri"/>
              </a:rPr>
              <a:t>Assistenza Tecnica I </a:t>
            </a:r>
            <a:r>
              <a:rPr b="1" lang="it-IT" sz="3200" spc="-1" strike="noStrike">
                <a:solidFill>
                  <a:srgbClr val="808080"/>
                </a:solidFill>
                <a:latin typeface="Calibri"/>
                <a:ea typeface="Calibri"/>
              </a:rPr>
              <a:t>Esperti e modalità operative </a:t>
            </a:r>
            <a:r>
              <a:rPr b="1" lang="it-IT" sz="3200" spc="-1" strike="noStrike">
                <a:solidFill>
                  <a:srgbClr val="808080"/>
                </a:solidFill>
                <a:latin typeface="Calibri"/>
                <a:ea typeface="DejaVu Sans"/>
              </a:rPr>
              <a:t> 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768960" y="5994360"/>
            <a:ext cx="60973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(1) Fonte: DPCM 12/11/21 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4576320" y="6441480"/>
            <a:ext cx="2380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TF Monitoraggio e Rendicontazione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09480" y="483120"/>
            <a:ext cx="11180880" cy="5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80000"/>
              </a:lnSpc>
            </a:pPr>
            <a:r>
              <a:rPr b="1" lang="it-IT" sz="3200" spc="-1" strike="noStrike">
                <a:solidFill>
                  <a:srgbClr val="2f5597"/>
                </a:solidFill>
                <a:latin typeface="Calibri"/>
                <a:ea typeface="Calibri"/>
              </a:rPr>
              <a:t>Assistenza Tecnica I </a:t>
            </a:r>
            <a:r>
              <a:rPr b="1" lang="it-IT" sz="3200" spc="-1" strike="noStrike">
                <a:solidFill>
                  <a:srgbClr val="757070"/>
                </a:solidFill>
                <a:latin typeface="Calibri"/>
                <a:ea typeface="Calibri"/>
              </a:rPr>
              <a:t>Attività in ambito     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09480" y="1051560"/>
            <a:ext cx="11180880" cy="52628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171360">
              <a:lnSpc>
                <a:spcPct val="100000"/>
              </a:lnSpc>
              <a:spcAft>
                <a:spcPts val="799"/>
              </a:spcAft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Le attività in ambito  sono quelle previste dal DPCM strettamente connesse alle procedure complesse del Piano Territoriale di RL o attività indirettamente connesse con le procedure complesse ed il loro efficientamento e/o quelle propedeutiche all'implementazione dei progetti previsti dal PNRR. </a:t>
            </a:r>
            <a:r>
              <a:rPr b="0" lang="it-IT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Tra le attività in ambito distinguiamo: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endParaRPr b="0" lang="it-IT" sz="1600" spc="-1" strike="noStrike">
              <a:latin typeface="Arial"/>
            </a:endParaRPr>
          </a:p>
          <a:p>
            <a:pPr marL="171360">
              <a:lnSpc>
                <a:spcPct val="100000"/>
              </a:lnSpc>
              <a:spcAft>
                <a:spcPts val="799"/>
              </a:spcAft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CONSULENZA TECNICA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Sostegno operativo nella riduzione di arretrato e tempi delle procedure complesse (analisi di pratiche, proposte operative di azioni per ridurre tempi e arretrato)   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Elaborazione di pareri tecnici e/o legali e di altra documentazione utile a fini istruttori  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Controllo della documentazione presentata a corredo delle istanze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Sostegno tecnico agli Enti  nella presentazione delle istanze, anche con la preparazione di modelli semplificati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Predisposizione e definizione di standard che consentano di 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Arial Unicode MS"/>
              </a:rPr>
              <a:t>accelerare i tempi delle connesse procedure autorizzatorie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Consulenza tecnica e supporto specialistico nella preparazione di atti amministrativi connessi alle pratiche in contenzioso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Elaborazione di  moduli  e  format digitali semplificati e standardizzati per le procedure oggetto di supporto (semplificazioni)</a:t>
            </a:r>
            <a:endParaRPr b="0" lang="it-IT" sz="1600" spc="-1" strike="noStrike">
              <a:latin typeface="Arial"/>
            </a:endParaRPr>
          </a:p>
          <a:p>
            <a:pPr marL="378360" indent="-28692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Elaborazione di proposte di innovazione nei modelli organizzativi, di reingegnerizzazione e semplificazione amministrativa dei processi e degli strumenti dell’azione amministrativa riguardanti le procedure oggetto di intervento </a:t>
            </a:r>
            <a:endParaRPr b="0" lang="it-IT" sz="1600" spc="-1" strike="noStrike">
              <a:latin typeface="Arial"/>
            </a:endParaRPr>
          </a:p>
          <a:p>
            <a:pPr marL="378360" indent="-28692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Assistenza tecnica all’utilizzo dei portali di RL.</a:t>
            </a:r>
            <a:endParaRPr b="0" lang="it-IT" sz="1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799"/>
              </a:spcAft>
            </a:pPr>
            <a:endParaRPr b="0" lang="it-IT" sz="16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4576320" y="6441480"/>
            <a:ext cx="2380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TF Monitoraggio e Rendicontazione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61600" y="531360"/>
            <a:ext cx="11100600" cy="5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80000"/>
              </a:lnSpc>
            </a:pPr>
            <a:r>
              <a:rPr b="1" lang="it-IT" sz="3200" spc="-1" strike="noStrike">
                <a:solidFill>
                  <a:srgbClr val="2f5496"/>
                </a:solidFill>
                <a:latin typeface="Calibri"/>
                <a:ea typeface="Calibri"/>
              </a:rPr>
              <a:t> </a:t>
            </a:r>
            <a:r>
              <a:rPr b="1" lang="it-IT" sz="3200" spc="-1" strike="noStrike">
                <a:solidFill>
                  <a:srgbClr val="2f5597"/>
                </a:solidFill>
                <a:latin typeface="Calibri"/>
                <a:ea typeface="Calibri"/>
              </a:rPr>
              <a:t>Assistenza Tecnica I </a:t>
            </a:r>
            <a:r>
              <a:rPr b="1" lang="it-IT" sz="3200" spc="-1" strike="noStrike">
                <a:solidFill>
                  <a:srgbClr val="757070"/>
                </a:solidFill>
                <a:latin typeface="Calibri"/>
                <a:ea typeface="Calibri"/>
              </a:rPr>
              <a:t>Attività in ambito (cont.)   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61600" y="1214640"/>
            <a:ext cx="10918440" cy="26456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90360" algn="just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CONSULENZA GIURIDIC0  - LEGALE</a:t>
            </a:r>
            <a:endParaRPr b="0" lang="it-IT" sz="1600" spc="-1" strike="noStrike">
              <a:latin typeface="Arial"/>
            </a:endParaRPr>
          </a:p>
          <a:p>
            <a:pPr marL="90360" algn="just"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Assistenza giuridica e legale nelle controversie instaurate innanzi all’autorità giudiziaria (per procedure complesse)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Assistenza giuridica e legale a seguito di aggiornamenti normativi (ad esempio Codice Appalti/ nuova normativa FER ecc), anche con pareri per modifica delle procedure in essere per meglio indirizzare le procedure complesse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Pareri per interpretazioni / sovrapposizioni fra leggi regionali/nazionali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Garamond"/>
              </a:rPr>
              <a:t>Individuazione delle determinanti alla base del contenzioso per produrre miglioramenti e proposte di soluzione.</a:t>
            </a:r>
            <a:endParaRPr b="0" lang="it-IT" sz="1600" spc="-1" strike="noStrike">
              <a:latin typeface="Arial"/>
            </a:endParaRPr>
          </a:p>
          <a:p>
            <a:pPr marL="171360">
              <a:lnSpc>
                <a:spcPct val="100000"/>
              </a:lnSpc>
              <a:spcAft>
                <a:spcPts val="799"/>
              </a:spcAft>
            </a:pPr>
            <a:endParaRPr b="0" lang="it-IT" sz="16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576320" y="6441480"/>
            <a:ext cx="2380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TF Monitoraggio e Rendicontazione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45040" y="588960"/>
            <a:ext cx="11359800" cy="5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80000"/>
              </a:lnSpc>
            </a:pPr>
            <a:r>
              <a:rPr b="1" lang="it-IT" sz="3200" spc="-1" strike="noStrike">
                <a:solidFill>
                  <a:srgbClr val="2f5597"/>
                </a:solidFill>
                <a:latin typeface="Calibri"/>
                <a:ea typeface="Calibri"/>
              </a:rPr>
              <a:t>Assistenza Tecnica I </a:t>
            </a:r>
            <a:r>
              <a:rPr b="1" lang="it-IT" sz="3200" spc="-1" strike="noStrike">
                <a:solidFill>
                  <a:srgbClr val="757070"/>
                </a:solidFill>
                <a:latin typeface="Calibri"/>
                <a:ea typeface="Calibri"/>
              </a:rPr>
              <a:t>Attività in ambito (cont.)   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385560" y="1319400"/>
            <a:ext cx="11519280" cy="3112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171360">
              <a:lnSpc>
                <a:spcPct val="100000"/>
              </a:lnSpc>
              <a:spcAft>
                <a:spcPts val="799"/>
              </a:spcAft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CONSULENZA PER MONITORAGGIO E RENDICONTAZIONE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Impostare e realizzare attività di monitoraggio sui tempi di conclusione delle procedure previste dal DPCM 12 novembre 2021 (All B) 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Consulenza e supporto tecnico – specialistico per la costruzione di sistemi di monitoraggio fisico di progetti e processi anche in riferimento agli stati di avanzamento degli investimenti. 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Supporto al monitoraggio/rendicontazione/verifica dell’avanzamento di strategie di sviluppo territoriale multisettoriali e multifondo.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Monitoraggio delle procedure complesse a livello di Provincia e di Comune in correlazione con progetti Pnrr al fine di focalizzare gli sforzi sulle criticità ed ottimizzare le attività degli esperti.</a:t>
            </a:r>
            <a:endParaRPr b="0" lang="it-IT" sz="1600" spc="-1" strike="noStrike">
              <a:latin typeface="Arial"/>
            </a:endParaRPr>
          </a:p>
          <a:p>
            <a:pPr marL="171360"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 marL="171360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CONSULENZA PER INFRASTRUTTURE DIGITALI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Fornire assistenza tecnica agli Enti del territorio per l’adozione e l’utilizzo di sistemi informatizzati di gestione delle procedure</a:t>
            </a:r>
            <a:endParaRPr b="0" lang="it-IT" sz="1600" spc="-1" strike="noStrike">
              <a:latin typeface="Arial"/>
            </a:endParaRPr>
          </a:p>
          <a:p>
            <a:pPr marL="45720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Calibri"/>
              </a:rPr>
              <a:t>Progettare/riprogettare sistemi informatizzati di gestione delle procedure amministrative oggetto di supporto ai fini dell’efficientamento e semplificazione della PA con eliminazione dei “colli di bottiglia”. 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463680" y="5015520"/>
            <a:ext cx="109576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NOTA. Si precisa che i pareri o  gli elaborati redatti dagli Esperti n</a:t>
            </a:r>
            <a:r>
              <a:rPr b="0" i="1" lang="it-IT" sz="1400" spc="-1" strike="noStrike">
                <a:solidFill>
                  <a:srgbClr val="000000"/>
                </a:solidFill>
                <a:latin typeface="Calibri"/>
                <a:ea typeface="Calibri"/>
              </a:rPr>
              <a:t>on costituiranno alcun vincolo per gli EE.LL e potranno essere utilizzati dalle autorità competenti a puro scopo di indirizzo. 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4576320" y="6441480"/>
            <a:ext cx="2380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TF Monitoraggio e Rendicontazione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86240" y="595440"/>
            <a:ext cx="11197080" cy="5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80000"/>
              </a:lnSpc>
            </a:pPr>
            <a:r>
              <a:rPr b="1" lang="it-IT" sz="3200" spc="-1" strike="noStrike">
                <a:solidFill>
                  <a:srgbClr val="2f5597"/>
                </a:solidFill>
                <a:latin typeface="Calibri"/>
                <a:ea typeface="Calibri"/>
              </a:rPr>
              <a:t>Assistenza Tecnica I </a:t>
            </a:r>
            <a:r>
              <a:rPr b="1" lang="it-IT" sz="3200" spc="-1" strike="noStrike">
                <a:solidFill>
                  <a:srgbClr val="757070"/>
                </a:solidFill>
                <a:latin typeface="Calibri"/>
                <a:ea typeface="Calibri"/>
              </a:rPr>
              <a:t>Attività fuori ambito   </a:t>
            </a:r>
            <a:endParaRPr b="0" lang="it-IT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786240" y="1332000"/>
            <a:ext cx="10733040" cy="27673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Le attività fuori ambito sono le attività non strettamente connesse alle procedure complesse oggetto del Piano Territoriale di Regione Lombardia e sulle quali gli Esperti non sono chiamati a dare supporto.</a:t>
            </a:r>
            <a:endParaRPr b="0" lang="it-IT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Esempi di esclusione: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Firma di pareri</a:t>
            </a:r>
            <a:r>
              <a:rPr b="0" lang="it-IT" sz="1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 altra documentazione utile a fini istruttori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Preparazione di documentazione tecnico/economica relativa alla partecipazione di bandi/finanziamenti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Sostegno agli Enti e alle imprese nell’attività di analisi dei bandi PNRR e di preparazione/presentazione dei bandi stessi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Supporto per la partecipazione ad appalti o selezione dei partecipanti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Supporto all’utilizzo del Regis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Richiesta di personale (o utilizzo dell’esperto in sostituzione di funzioni assegnate al personale)</a:t>
            </a:r>
            <a:endParaRPr b="0" lang="it-IT" sz="16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Implementazione operativa delle azioni di digitalizzazione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4576320" y="6441480"/>
            <a:ext cx="2380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TF Monitoraggio e Rendicontazione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Application>LibreOffice/6.3.4.2$Windows_X86_64 LibreOffice_project/60da17e045e08f1793c57c00ba83cdfce946d0aa</Application>
  <Words>929</Words>
  <Paragraphs>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2023-07-21T09:58:47Z</dcterms:created>
  <dc:creator>Microsoft Office User</dc:creator>
  <dc:description/>
  <dc:language>it-IT</dc:language>
  <cp:lastModifiedBy>patrizia gipponi</cp:lastModifiedBy>
  <dcterms:modified xsi:type="dcterms:W3CDTF">2023-08-21T13:54:37Z</dcterms:modified>
  <cp:revision>120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